
<file path=[Content_Types].xml><?xml version="1.0" encoding="utf-8"?>
<Types xmlns="http://schemas.openxmlformats.org/package/2006/content-types">
  <Default ContentType="image/jpeg" Extension="jpeg"/>
  <Default ContentType="image/png" Extension="png"/>
  <Default ContentType="application/xml" Extension="xml"/>
  <Default ContentType="application/vnd.openxmlformats-package.relationships+xml" Extension="rels"/>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Types>
</file>

<file path=_rels/.rels><?xml version="1.0" encoding="UTF-8" standalone="no" ?>
<Relationships xmlns="http://schemas.openxmlformats.org/package/2006/relationships">
  <Relationship Id="rId1" Target="ppt/presentation.xml" Type="http://schemas.openxmlformats.org/officeDocument/2006/relationships/officeDocument"/>
  <Relationship Id="rId2" Target="docProps/app.xml" Type="http://schemas.openxmlformats.org/officeDocument/2006/relationships/extended-properties"/>
  <Relationship Id="rId3" Target="docProps/core.xml" Type="http://schemas.openxmlformats.org/package/2006/relationships/metadata/core-properties"/>
</Relationships>

</file>

<file path=ppt/presentation.xml><?xml version="1.0" encoding="utf-8"?>
<p:presentation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12192000"/>
</p:presentation>
</file>

<file path=ppt/tableStyles.xml><?xml version="1.0" encoding="utf-8"?>
<a:tblStyleLs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def="{5C22544A-7EE6-4342-B048-85BDC9FD1C3A}"/>
</file>

<file path=ppt/_rels/presentation.xml.rels><?xml version="1.0" encoding="UTF-8" standalone="no" ?>
<Relationships xmlns="http://schemas.openxmlformats.org/package/2006/relationships">
  <Relationship Id="rId17" Target="tableStyles.xml" Type="http://schemas.openxmlformats.org/officeDocument/2006/relationships/tableStyles"/>
  <Relationship Id="rId7" Target="slides/slide5.xml" Type="http://schemas.openxmlformats.org/officeDocument/2006/relationships/slide"/>
  <Relationship Id="rId6" Target="slides/slide4.xml" Type="http://schemas.openxmlformats.org/officeDocument/2006/relationships/slide"/>
  <Relationship Id="rId14" Target="slides/slide12.xml" Type="http://schemas.openxmlformats.org/officeDocument/2006/relationships/slide"/>
  <Relationship Id="rId13" Target="slides/slide11.xml" Type="http://schemas.openxmlformats.org/officeDocument/2006/relationships/slide"/>
  <Relationship Id="rId4" Target="slides/slide2.xml" Type="http://schemas.openxmlformats.org/officeDocument/2006/relationships/slide"/>
  <Relationship Id="rId3" Target="slides/slide1.xml" Type="http://schemas.openxmlformats.org/officeDocument/2006/relationships/slide"/>
  <Relationship Id="rId12" Target="slides/slide10.xml" Type="http://schemas.openxmlformats.org/officeDocument/2006/relationships/slide"/>
  <Relationship Id="rId10" Target="slides/slide8.xml" Type="http://schemas.openxmlformats.org/officeDocument/2006/relationships/slide"/>
  <Relationship Id="rId5" Target="slides/slide3.xml" Type="http://schemas.openxmlformats.org/officeDocument/2006/relationships/slide"/>
  <Relationship Id="rId11" Target="slides/slide9.xml" Type="http://schemas.openxmlformats.org/officeDocument/2006/relationships/slide"/>
  <Relationship Id="rId8" Target="slides/slide6.xml" Type="http://schemas.openxmlformats.org/officeDocument/2006/relationships/slide"/>
  <Relationship Id="rId16" Target="slides/slide14.xml" Type="http://schemas.openxmlformats.org/officeDocument/2006/relationships/slide"/>
  <Relationship Id="rId2" Target="slideMasters/slideMaster1.xml" Type="http://schemas.openxmlformats.org/officeDocument/2006/relationships/slideMaster"/>
  <Relationship Id="rId9" Target="slides/slide7.xml" Type="http://schemas.openxmlformats.org/officeDocument/2006/relationships/slide"/>
  <Relationship Id="rId15" Target="slides/slide13.xml" Type="http://schemas.openxmlformats.org/officeDocument/2006/relationships/slide"/>
  <Relationship Id="rId1" Target="theme/theme1.xml" Type="http://schemas.openxmlformats.org/officeDocument/2006/relationships/theme"/>
</Relationships>

</file>

<file path=ppt/slideLayouts/_rels/slideLayout1.xml.rels><?xml version="1.0" encoding="UTF-8" standalone="no" ?>
<Relationships xmlns="http://schemas.openxmlformats.org/package/2006/relationships">
  <Relationship Id="rId1" Target="../media/2.jpeg" Type="http://schemas.openxmlformats.org/officeDocument/2006/relationships/image"/>
  <Relationship Id="rId2" Target="../media/3.png" Type="http://schemas.openxmlformats.org/officeDocument/2006/relationships/image"/>
  <Relationship Id="rId3" Target="../media/4.png" Type="http://schemas.openxmlformats.org/officeDocument/2006/relationships/image"/>
  <Relationship Id="rId4" Target="../slideMasters/slideMaster1.xml" Type="http://schemas.openxmlformats.org/officeDocument/2006/relationships/slideMaster"/>
</Relationships>

</file>

<file path=ppt/slideLayouts/_rels/slideLayout2.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3.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4.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5.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6.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7.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8.xml.rels><?xml version="1.0" encoding="UTF-8" standalone="no" ?>
<Relationships xmlns="http://schemas.openxmlformats.org/package/2006/relationships">
  <Relationship Id="rId1" Target="../slideMasters/slideMaster1.xml" Type="http://schemas.openxmlformats.org/officeDocument/2006/relationships/slideMaster"/>
</Relationships>

</file>

<file path=ppt/slideLayouts/_rels/slideLayout9.xml.rels><?xml version="1.0" encoding="UTF-8" standalone="no" ?>
<Relationships xmlns="http://schemas.openxmlformats.org/package/2006/relationships">
  <Relationship Id="rId1" Target="../media/5.jpeg" Type="http://schemas.openxmlformats.org/officeDocument/2006/relationships/image"/>
  <Relationship Id="rId2" Target="../media/6.png" Type="http://schemas.openxmlformats.org/officeDocument/2006/relationships/image"/>
  <Relationship Id="rId3" Target="../media/7.png" Type="http://schemas.openxmlformats.org/officeDocument/2006/relationships/image"/>
  <Relationship Id="rId4" Target="../slideMasters/slideMaster1.xml" Type="http://schemas.openxmlformats.org/officeDocument/2006/relationships/slideMaster"/>
</Relationships>

</file>

<file path=ppt/slideLayouts/slideLayout1.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false" type="title">
  <p:cSld name="Title">
    <p:bg>
      <p:bgRef idx="1001">
        <a:schemeClr val="bg1"/>
      </p:bgRef>
    </p:bg>
    <p:spTree>
      <p:nvGrpSpPr>
        <p:cNvPr hidden="false" id="28" name="GroupShape 28"/>
        <p:cNvGrpSpPr/>
        <p:nvPr isPhoto="false"/>
      </p:nvGrpSpPr>
      <p:grpSpPr>
        <a:xfrm flipH="false" flipV="false" rot="0">
          <a:off x="0" y="0"/>
          <a:ext cx="0" cy="0"/>
          <a:chOff x="0" y="0"/>
          <a:chExt cx="0" cy="0"/>
        </a:xfrm>
      </p:grpSpPr>
      <p:pic>
        <p:nvPicPr>
          <p:cNvPr hidden="false" id="30" name="Picture 30"/>
          <p:cNvPicPr preferRelativeResize="true"/>
          <p:nvPr isPhoto="false"/>
        </p:nvPicPr>
        <p:blipFill>
          <a:blip r:embed="rId1"/>
          <a:srcRect b="8845" l="0" r="0" t="16270"/>
          <a:stretch/>
        </p:blipFill>
        <p:spPr>
          <a:xfrm flipH="false" flipV="false" rot="0">
            <a:off x="0" y="0"/>
            <a:ext cx="12192000" cy="6858000"/>
          </a:xfrm>
          <a:prstGeom prst="rect">
            <a:avLst/>
          </a:prstGeom>
          <a:ln>
            <a:noFill/>
          </a:ln>
        </p:spPr>
      </p:pic>
      <p:grpSp>
        <p:nvGrpSpPr>
          <p:cNvPr hidden="false" id="31" name="Shape 31"/>
          <p:cNvGrpSpPr/>
          <p:nvPr isPhoto="false"/>
        </p:nvGrpSpPr>
        <p:grpSpPr>
          <a:xfrm flipH="false" flipV="false" rot="0">
            <a:off x="694478" y="633067"/>
            <a:ext cx="9502816" cy="4706741"/>
            <a:chOff x="0" y="0"/>
            <a:chExt cx="9502816" cy="4706741"/>
          </a:xfrm>
        </p:grpSpPr>
        <p:pic>
          <p:nvPicPr>
            <p:cNvPr hidden="false" id="33" name="Picture 33"/>
            <p:cNvPicPr preferRelativeResize="true"/>
            <p:nvPr isPhoto="false"/>
          </p:nvPicPr>
          <p:blipFill>
            <a:blip r:embed="rId2"/>
            <a:stretch/>
          </p:blipFill>
          <p:spPr>
            <a:xfrm flipH="false" flipV="false" rot="0">
              <a:off x="3" y="0"/>
              <a:ext cx="9502813" cy="4706741"/>
            </a:xfrm>
            <a:prstGeom prst="rect">
              <a:avLst/>
            </a:prstGeom>
            <a:ln>
              <a:noFill/>
            </a:ln>
          </p:spPr>
        </p:pic>
        <p:sp>
          <p:nvSpPr>
            <p:cNvPr hidden="false" id="34" name="Shape 34"/>
            <p:cNvSpPr txBox="false"/>
            <p:nvPr isPhoto="false"/>
          </p:nvSpPr>
          <p:spPr>
            <a:xfrm flipH="false" flipV="false" rot="0">
              <a:off x="0" y="4673924"/>
              <a:ext cx="9502813" cy="28800"/>
            </a:xfrm>
            <a:prstGeom prst="rect">
              <a:avLst/>
            </a:prstGeom>
            <a:solidFill>
              <a:srgbClr val="E6E7E7"/>
            </a:solidFill>
            <a:ln>
              <a:noFill/>
            </a:ln>
          </p:spPr>
          <p:txBody>
            <a:bodyPr anchor="ctr" bIns="45720" lIns="91440" rIns="91440" tIns="45720"/>
            <a:p>
              <a:pPr algn="ctr" marR="0">
                <a:lnSpc>
                  <a:spcPct val="100000"/>
                </a:lnSpc>
                <a:spcBef>
                  <a:spcPts val="0"/>
                </a:spcBef>
                <a:spcAft>
                  <a:spcPts val="0"/>
                </a:spcAft>
              </a:pPr>
              <a:endParaRPr b="false" cap="none" i="false" strike="noStrike" sz="1400" u="none">
                <a:solidFill>
                  <a:schemeClr val="lt1"/>
                </a:solidFill>
                <a:latin typeface="+mn-lt"/>
                <a:ea typeface="+mn-ea"/>
                <a:cs typeface="+mn-cs"/>
              </a:endParaRPr>
            </a:p>
          </p:txBody>
        </p:sp>
      </p:grpSp>
      <p:pic>
        <p:nvPicPr>
          <p:cNvPr hidden="false" id="36" name="Picture 36"/>
          <p:cNvPicPr preferRelativeResize="true"/>
          <p:nvPr isPhoto="false"/>
        </p:nvPicPr>
        <p:blipFill>
          <a:blip r:embed="rId3"/>
          <a:stretch/>
        </p:blipFill>
        <p:spPr>
          <a:xfrm flipH="false" flipV="false" rot="0">
            <a:off x="9157539" y="611835"/>
            <a:ext cx="2361600" cy="721959"/>
          </a:xfrm>
          <a:prstGeom prst="rect">
            <a:avLst/>
          </a:prstGeom>
        </p:spPr>
      </p:pic>
      <p:sp>
        <p:nvSpPr>
          <p:cNvPr hidden="false" id="37" name="Shape 37"/>
          <p:cNvSpPr txBox="true"/>
          <p:nvPr isPhoto="false">
            <p:ph idx="1" type="title"/>
          </p:nvPr>
        </p:nvSpPr>
        <p:spPr>
          <a:xfrm flipH="false" flipV="false" rot="0">
            <a:off x="1078287" y="831273"/>
            <a:ext cx="9119010" cy="3416636"/>
          </a:xfrm>
          <a:prstGeom prst="rect">
            <a:avLst/>
          </a:prstGeom>
          <a:noFill/>
          <a:ln>
            <a:noFill/>
          </a:ln>
        </p:spPr>
        <p:txBody>
          <a:bodyPr anchor="b" bIns="45700" lIns="91425" rIns="91425" tIns="45700" wrap="square">
            <a:noAutofit/>
          </a:bodyPr>
          <a:lstStyle>
            <a:defPPr/>
            <a:lvl1pPr algn="l" lvl="0">
              <a:lnSpc>
                <a:spcPct val="90000"/>
              </a:lnSpc>
              <a:spcBef>
                <a:spcPts val="0"/>
              </a:spcBef>
              <a:spcAft>
                <a:spcPts val="0"/>
              </a:spcAft>
              <a:buClr>
                <a:schemeClr val="lt1"/>
              </a:buClr>
              <a:buSzPts val="4400"/>
              <a:buFont typeface="Open Sans"/>
              <a:buNone/>
              <a:defRPr b="false" sz="4400">
                <a:solidFill>
                  <a:schemeClr val="lt1"/>
                </a:solidFill>
                <a:latin typeface="+mj-lt"/>
                <a:ea typeface="+mj-ea"/>
                <a:cs typeface="+mj-c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r>
              <a:t>Заголовок слайда</a:t>
            </a:r>
          </a:p>
        </p:txBody>
      </p:sp>
      <p:sp>
        <p:nvSpPr>
          <p:cNvPr hidden="false" id="38" name="Shape 38"/>
          <p:cNvSpPr txBox="true"/>
          <p:nvPr isPhoto="false">
            <p:ph idx="0" type="subTitle"/>
          </p:nvPr>
        </p:nvSpPr>
        <p:spPr>
          <a:xfrm flipH="false" flipV="false" rot="0">
            <a:off x="1078286" y="4363657"/>
            <a:ext cx="9119010" cy="968116"/>
          </a:xfrm>
          <a:prstGeom prst="rect">
            <a:avLst/>
          </a:prstGeom>
          <a:noFill/>
          <a:ln>
            <a:noFill/>
          </a:ln>
        </p:spPr>
        <p:txBody>
          <a:bodyPr anchor="t" bIns="45700" lIns="91425" rIns="91425" tIns="45700" wrap="square">
            <a:noAutofit/>
          </a:bodyPr>
          <a:lstStyle>
            <a:defPPr/>
            <a:lvl1pPr algn="l" lvl="0">
              <a:lnSpc>
                <a:spcPct val="90000"/>
              </a:lnSpc>
              <a:spcBef>
                <a:spcPts val="750"/>
              </a:spcBef>
              <a:spcAft>
                <a:spcPts val="0"/>
              </a:spcAft>
              <a:buSzPts val="2800"/>
              <a:buNone/>
              <a:defRPr sz="2800">
                <a:solidFill>
                  <a:schemeClr val="lt1"/>
                </a:solidFill>
                <a:latin typeface="+mn-lt"/>
                <a:ea typeface="+mn-ea"/>
                <a:cs typeface="+mn-cs"/>
              </a:defRPr>
            </a:lvl1pPr>
            <a:lvl2pPr algn="ctr" lvl="1">
              <a:lnSpc>
                <a:spcPct val="90000"/>
              </a:lnSpc>
              <a:spcBef>
                <a:spcPts val="375"/>
              </a:spcBef>
              <a:spcAft>
                <a:spcPts val="0"/>
              </a:spcAft>
              <a:buSzPts val="1500"/>
              <a:buNone/>
              <a:defRPr sz="1500"/>
            </a:lvl2pPr>
            <a:lvl3pPr algn="ctr" lvl="2">
              <a:lnSpc>
                <a:spcPct val="90000"/>
              </a:lnSpc>
              <a:spcBef>
                <a:spcPts val="375"/>
              </a:spcBef>
              <a:spcAft>
                <a:spcPts val="0"/>
              </a:spcAft>
              <a:buSzPts val="1350"/>
              <a:buNone/>
              <a:defRPr sz="1350"/>
            </a:lvl3pPr>
            <a:lvl4pPr algn="ctr" lvl="3">
              <a:lnSpc>
                <a:spcPct val="90000"/>
              </a:lnSpc>
              <a:spcBef>
                <a:spcPts val="375"/>
              </a:spcBef>
              <a:spcAft>
                <a:spcPts val="0"/>
              </a:spcAft>
              <a:buSzPts val="1200"/>
              <a:buNone/>
              <a:defRPr sz="1200"/>
            </a:lvl4pPr>
            <a:lvl5pPr algn="ctr" lvl="4">
              <a:lnSpc>
                <a:spcPct val="90000"/>
              </a:lnSpc>
              <a:spcBef>
                <a:spcPts val="375"/>
              </a:spcBef>
              <a:spcAft>
                <a:spcPts val="0"/>
              </a:spcAft>
              <a:buSzPts val="1200"/>
              <a:buNone/>
              <a:defRPr sz="1200"/>
            </a:lvl5pPr>
            <a:lvl6pPr algn="ctr" lvl="5">
              <a:lnSpc>
                <a:spcPct val="90000"/>
              </a:lnSpc>
              <a:spcBef>
                <a:spcPts val="375"/>
              </a:spcBef>
              <a:spcAft>
                <a:spcPts val="0"/>
              </a:spcAft>
              <a:buClr>
                <a:schemeClr val="dk1"/>
              </a:buClr>
              <a:buSzPts val="1200"/>
              <a:buNone/>
              <a:defRPr sz="1200"/>
            </a:lvl6pPr>
            <a:lvl7pPr algn="ctr" lvl="6">
              <a:lnSpc>
                <a:spcPct val="90000"/>
              </a:lnSpc>
              <a:spcBef>
                <a:spcPts val="375"/>
              </a:spcBef>
              <a:spcAft>
                <a:spcPts val="0"/>
              </a:spcAft>
              <a:buClr>
                <a:schemeClr val="dk1"/>
              </a:buClr>
              <a:buSzPts val="1200"/>
              <a:buNone/>
              <a:defRPr sz="1200"/>
            </a:lvl7pPr>
            <a:lvl8pPr algn="ctr" lvl="7">
              <a:lnSpc>
                <a:spcPct val="90000"/>
              </a:lnSpc>
              <a:spcBef>
                <a:spcPts val="375"/>
              </a:spcBef>
              <a:spcAft>
                <a:spcPts val="0"/>
              </a:spcAft>
              <a:buClr>
                <a:schemeClr val="dk1"/>
              </a:buClr>
              <a:buSzPts val="1200"/>
              <a:buNone/>
              <a:defRPr sz="1200"/>
            </a:lvl8pPr>
            <a:lvl9pPr algn="ctr" lvl="8">
              <a:lnSpc>
                <a:spcPct val="90000"/>
              </a:lnSpc>
              <a:spcBef>
                <a:spcPts val="375"/>
              </a:spcBef>
              <a:spcAft>
                <a:spcPts val="0"/>
              </a:spcAft>
              <a:buClr>
                <a:schemeClr val="dk1"/>
              </a:buClr>
              <a:buSzPts val="1200"/>
              <a:buNone/>
              <a:defRPr sz="1200"/>
            </a:lvl9pPr>
          </a:lstStyle>
          <a:p>
            <a:r>
              <a:t>Подзаголовок слайда</a:t>
            </a:r>
          </a:p>
        </p:txBody>
      </p:sp>
    </p:spTree>
  </p:cSld>
</p:sldLayout>
</file>

<file path=ppt/slideLayouts/slideLayout2.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blank">
  <p:cSld name="Blank">
    <p:spTree>
      <p:nvGrpSpPr>
        <p:cNvPr hidden="false" id="26" name="GroupShape 26"/>
        <p:cNvGrpSpPr/>
        <p:nvPr isPhoto="false"/>
      </p:nvGrpSpPr>
      <p:grpSpPr>
        <a:xfrm flipH="false" flipV="false" rot="0">
          <a:off x="0" y="0"/>
          <a:ext cx="0" cy="0"/>
          <a:chOff x="0" y="0"/>
          <a:chExt cx="0" cy="0"/>
        </a:xfrm>
      </p:grpSpPr>
      <p:sp>
        <p:nvSpPr>
          <p:cNvPr hidden="false" id="27" name="Shape 27"/>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3.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objTx">
  <p:cSld name="Title, Text and Object">
    <p:spTree>
      <p:nvGrpSpPr>
        <p:cNvPr hidden="false" id="39" name="GroupShape 39"/>
        <p:cNvGrpSpPr/>
        <p:nvPr isPhoto="false"/>
      </p:nvGrpSpPr>
      <p:grpSpPr>
        <a:xfrm flipH="false" flipV="false" rot="0">
          <a:off x="0" y="0"/>
          <a:ext cx="0" cy="0"/>
          <a:chOff x="0" y="0"/>
          <a:chExt cx="0" cy="0"/>
        </a:xfrm>
      </p:grpSpPr>
      <p:sp>
        <p:nvSpPr>
          <p:cNvPr hidden="false" id="40" name="Shape 40"/>
          <p:cNvSpPr txBox="true"/>
          <p:nvPr isPhoto="false">
            <p:ph idx="1" type="title"/>
          </p:nvPr>
        </p:nvSpPr>
        <p:spPr>
          <a:xfrm flipH="false" flipV="false" rot="0">
            <a:off x="273628" y="1213658"/>
            <a:ext cx="4702029" cy="843742"/>
          </a:xfrm>
          <a:prstGeom prst="rect">
            <a:avLst/>
          </a:prstGeom>
          <a:noFill/>
          <a:ln>
            <a:noFill/>
          </a:ln>
        </p:spPr>
        <p:txBody>
          <a:bodyPr anchor="b" bIns="45700" lIns="91425" rIns="91425" tIns="45700" wrap="square">
            <a:normAutofit fontScale="100%" lnSpcReduction="0%"/>
          </a:bodyPr>
          <a:lstStyle>
            <a:defPPr/>
            <a:lvl1pPr algn="l" lvl="0">
              <a:lnSpc>
                <a:spcPct val="90000"/>
              </a:lnSpc>
              <a:spcBef>
                <a:spcPts val="0"/>
              </a:spcBef>
              <a:spcAft>
                <a:spcPts val="0"/>
              </a:spcAft>
              <a:buClr>
                <a:schemeClr val="accent1"/>
              </a:buClr>
              <a:buSzPts val="3200"/>
              <a:buFont typeface="Open Sans"/>
              <a:buNone/>
              <a:defRPr sz="2700">
                <a:latin typeface="ALS Sector Bold"/>
                <a:ea typeface="ALS Sector Bold"/>
                <a:cs typeface="ALS Sector Bold"/>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r>
              <a:rPr sz="2700"/>
              <a:t>Заголовок слайда</a:t>
            </a:r>
          </a:p>
        </p:txBody>
      </p:sp>
      <p:sp>
        <p:nvSpPr>
          <p:cNvPr hidden="false" id="41" name="Shape 41"/>
          <p:cNvSpPr txBox="true"/>
          <p:nvPr isPhoto="false">
            <p:ph idx="0" type="body"/>
          </p:nvPr>
        </p:nvSpPr>
        <p:spPr>
          <a:xfrm flipH="false" flipV="false" rot="0">
            <a:off x="5183187" y="311727"/>
            <a:ext cx="6735184" cy="5549327"/>
          </a:xfrm>
          <a:prstGeom prst="rect">
            <a:avLst/>
          </a:prstGeom>
          <a:noFill/>
          <a:ln>
            <a:noFill/>
          </a:ln>
        </p:spPr>
        <p:txBody>
          <a:bodyPr anchor="t" bIns="45700" lIns="91425" rIns="91425" tIns="45700" wrap="square">
            <a:normAutofit fontScale="100%" lnSpcReduction="0%"/>
          </a:bodyPr>
          <a:lstStyle>
            <a:defPPr/>
            <a:lvl1pPr algn="l" indent="-381000" lvl="0" marL="457200">
              <a:lnSpc>
                <a:spcPct val="90000"/>
              </a:lnSpc>
              <a:spcBef>
                <a:spcPts val="750"/>
              </a:spcBef>
              <a:spcAft>
                <a:spcPts val="0"/>
              </a:spcAft>
              <a:buClr>
                <a:schemeClr val="accent1"/>
              </a:buClr>
              <a:buSzPts val="2400"/>
              <a:buChar char="▪"/>
              <a:defRPr sz="2700">
                <a:latin typeface="ALS Sector Regular"/>
                <a:ea typeface="ALS Sector Regular"/>
                <a:cs typeface="ALS Sector Regular"/>
              </a:defRPr>
            </a:lvl1pPr>
            <a:lvl2pPr algn="l" indent="-361950" lvl="1" marL="914400">
              <a:lnSpc>
                <a:spcPct val="90000"/>
              </a:lnSpc>
              <a:spcBef>
                <a:spcPts val="375"/>
              </a:spcBef>
              <a:spcAft>
                <a:spcPts val="0"/>
              </a:spcAft>
              <a:buClr>
                <a:schemeClr val="accent1"/>
              </a:buClr>
              <a:buSzPts val="2100"/>
              <a:buChar char="▪"/>
              <a:defRPr sz="2100"/>
            </a:lvl2pPr>
            <a:lvl3pPr algn="l" indent="-342900" lvl="2" marL="1371600">
              <a:lnSpc>
                <a:spcPct val="90000"/>
              </a:lnSpc>
              <a:spcBef>
                <a:spcPts val="375"/>
              </a:spcBef>
              <a:spcAft>
                <a:spcPts val="0"/>
              </a:spcAft>
              <a:buClr>
                <a:schemeClr val="accent1"/>
              </a:buClr>
              <a:buSzPts val="1800"/>
              <a:buChar char="▪"/>
              <a:defRPr sz="1800"/>
            </a:lvl3pPr>
            <a:lvl4pPr algn="l" indent="-323850" lvl="3" marL="1828800">
              <a:lnSpc>
                <a:spcPct val="90000"/>
              </a:lnSpc>
              <a:spcBef>
                <a:spcPts val="375"/>
              </a:spcBef>
              <a:spcAft>
                <a:spcPts val="0"/>
              </a:spcAft>
              <a:buClr>
                <a:schemeClr val="accent1"/>
              </a:buClr>
              <a:buSzPts val="1500"/>
              <a:buChar char="▪"/>
              <a:defRPr sz="1500"/>
            </a:lvl4pPr>
            <a:lvl5pPr algn="l" indent="-323850" lvl="4" marL="2286000">
              <a:lnSpc>
                <a:spcPct val="90000"/>
              </a:lnSpc>
              <a:spcBef>
                <a:spcPts val="375"/>
              </a:spcBef>
              <a:spcAft>
                <a:spcPts val="0"/>
              </a:spcAft>
              <a:buClr>
                <a:schemeClr val="accent1"/>
              </a:buClr>
              <a:buSzPts val="1500"/>
              <a:buChar char="▪"/>
              <a:defRPr sz="1500"/>
            </a:lvl5pPr>
            <a:lvl6pPr algn="l" indent="-323850" lvl="5" marL="2743200">
              <a:lnSpc>
                <a:spcPct val="90000"/>
              </a:lnSpc>
              <a:spcBef>
                <a:spcPts val="375"/>
              </a:spcBef>
              <a:spcAft>
                <a:spcPts val="0"/>
              </a:spcAft>
              <a:buClr>
                <a:schemeClr val="dk1"/>
              </a:buClr>
              <a:buSzPts val="1500"/>
              <a:buChar char="•"/>
              <a:defRPr sz="1500"/>
            </a:lvl6pPr>
            <a:lvl7pPr algn="l" indent="-323850" lvl="6" marL="3200400">
              <a:lnSpc>
                <a:spcPct val="90000"/>
              </a:lnSpc>
              <a:spcBef>
                <a:spcPts val="375"/>
              </a:spcBef>
              <a:spcAft>
                <a:spcPts val="0"/>
              </a:spcAft>
              <a:buClr>
                <a:schemeClr val="dk1"/>
              </a:buClr>
              <a:buSzPts val="1500"/>
              <a:buChar char="•"/>
              <a:defRPr sz="1500"/>
            </a:lvl7pPr>
            <a:lvl8pPr algn="l" indent="-323850" lvl="7" marL="3657600">
              <a:lnSpc>
                <a:spcPct val="90000"/>
              </a:lnSpc>
              <a:spcBef>
                <a:spcPts val="375"/>
              </a:spcBef>
              <a:spcAft>
                <a:spcPts val="0"/>
              </a:spcAft>
              <a:buClr>
                <a:schemeClr val="dk1"/>
              </a:buClr>
              <a:buSzPts val="1500"/>
              <a:buChar char="•"/>
              <a:defRPr sz="1500"/>
            </a:lvl8pPr>
            <a:lvl9pPr algn="l" indent="-323850" lvl="8" marL="4114800">
              <a:lnSpc>
                <a:spcPct val="90000"/>
              </a:lnSpc>
              <a:spcBef>
                <a:spcPts val="375"/>
              </a:spcBef>
              <a:spcAft>
                <a:spcPts val="0"/>
              </a:spcAft>
              <a:buClr>
                <a:schemeClr val="dk1"/>
              </a:buClr>
              <a:buSzPts val="1500"/>
              <a:buChar char="•"/>
              <a:defRPr sz="1500"/>
            </a:lvl9pPr>
          </a:lstStyle>
          <a:p>
            <a:r>
              <a:t>Текст слайда</a:t>
            </a:r>
          </a:p>
        </p:txBody>
      </p:sp>
      <p:sp>
        <p:nvSpPr>
          <p:cNvPr hidden="false" id="42" name="Shape 42"/>
          <p:cNvSpPr txBox="true"/>
          <p:nvPr isPhoto="false">
            <p:ph idx="2" type="body"/>
          </p:nvPr>
        </p:nvSpPr>
        <p:spPr>
          <a:xfrm flipH="false" flipV="false" rot="0">
            <a:off x="273628" y="2057400"/>
            <a:ext cx="4702029" cy="3811588"/>
          </a:xfrm>
          <a:prstGeom prst="rect">
            <a:avLst/>
          </a:prstGeom>
          <a:noFill/>
          <a:ln>
            <a:noFill/>
          </a:ln>
        </p:spPr>
        <p:txBody>
          <a:bodyPr anchor="t" bIns="45700" lIns="91425" rIns="91425" tIns="45700" wrap="square">
            <a:normAutofit fontScale="100%" lnSpcReduction="0%"/>
          </a:bodyPr>
          <a:lstStyle>
            <a:defPPr/>
            <a:lvl1pPr algn="l" indent="-381000" lvl="0" marL="457200">
              <a:lnSpc>
                <a:spcPct val="90000"/>
              </a:lnSpc>
              <a:spcBef>
                <a:spcPts val="750"/>
              </a:spcBef>
              <a:spcAft>
                <a:spcPts val="0"/>
              </a:spcAft>
              <a:buClr>
                <a:schemeClr val="accent1"/>
              </a:buClr>
              <a:buSzPts val="2400"/>
              <a:buFont typeface="Noto Sans Symbols"/>
              <a:buChar char="▪"/>
              <a:defRPr sz="1300">
                <a:latin typeface="ALS Sector Regular"/>
                <a:ea typeface="ALS Sector Regular"/>
                <a:cs typeface="ALS Sector Regular"/>
              </a:defRPr>
            </a:lvl1pPr>
            <a:lvl2pPr algn="l" indent="-342900" lvl="1" marL="914400">
              <a:lnSpc>
                <a:spcPct val="90000"/>
              </a:lnSpc>
              <a:spcBef>
                <a:spcPts val="375"/>
              </a:spcBef>
              <a:spcAft>
                <a:spcPts val="0"/>
              </a:spcAft>
              <a:buClr>
                <a:schemeClr val="accent1"/>
              </a:buClr>
              <a:buSzPts val="1800"/>
              <a:buFont typeface="Noto Sans Symbols"/>
              <a:buChar char="▪"/>
              <a:defRPr sz="1800">
                <a:latin typeface="Open Sans"/>
                <a:ea typeface="Open Sans"/>
                <a:cs typeface="Open Sans"/>
              </a:defRPr>
            </a:lvl2pPr>
            <a:lvl3pPr algn="l" indent="-317500" lvl="2" marL="1371600">
              <a:lnSpc>
                <a:spcPct val="90000"/>
              </a:lnSpc>
              <a:spcBef>
                <a:spcPts val="375"/>
              </a:spcBef>
              <a:spcAft>
                <a:spcPts val="0"/>
              </a:spcAft>
              <a:buClr>
                <a:schemeClr val="accent1"/>
              </a:buClr>
              <a:buSzPts val="1400"/>
              <a:buFont typeface="Noto Sans Symbols"/>
              <a:buChar char="▪"/>
              <a:defRPr sz="1400">
                <a:latin typeface="Open Sans"/>
                <a:ea typeface="Open Sans"/>
                <a:cs typeface="Open Sans"/>
              </a:defRPr>
            </a:lvl3pPr>
            <a:lvl4pPr algn="l" indent="-298450" lvl="3" marL="18288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4pPr>
            <a:lvl5pPr algn="l" indent="-298450" lvl="4" marL="22860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5pPr>
            <a:lvl6pPr algn="l" indent="-228600" lvl="5" marL="2743200">
              <a:lnSpc>
                <a:spcPct val="90000"/>
              </a:lnSpc>
              <a:spcBef>
                <a:spcPts val="375"/>
              </a:spcBef>
              <a:spcAft>
                <a:spcPts val="0"/>
              </a:spcAft>
              <a:buClr>
                <a:schemeClr val="dk1"/>
              </a:buClr>
              <a:buSzPts val="750"/>
              <a:buNone/>
              <a:defRPr sz="750"/>
            </a:lvl6pPr>
            <a:lvl7pPr algn="l" indent="-228600" lvl="6" marL="3200400">
              <a:lnSpc>
                <a:spcPct val="90000"/>
              </a:lnSpc>
              <a:spcBef>
                <a:spcPts val="375"/>
              </a:spcBef>
              <a:spcAft>
                <a:spcPts val="0"/>
              </a:spcAft>
              <a:buClr>
                <a:schemeClr val="dk1"/>
              </a:buClr>
              <a:buSzPts val="750"/>
              <a:buNone/>
              <a:defRPr sz="750"/>
            </a:lvl7pPr>
            <a:lvl8pPr algn="l" indent="-228600" lvl="7" marL="3657600">
              <a:lnSpc>
                <a:spcPct val="90000"/>
              </a:lnSpc>
              <a:spcBef>
                <a:spcPts val="375"/>
              </a:spcBef>
              <a:spcAft>
                <a:spcPts val="0"/>
              </a:spcAft>
              <a:buClr>
                <a:schemeClr val="dk1"/>
              </a:buClr>
              <a:buSzPts val="750"/>
              <a:buNone/>
              <a:defRPr sz="750"/>
            </a:lvl8pPr>
            <a:lvl9pPr algn="l" indent="-228600" lvl="8" marL="4114800">
              <a:lnSpc>
                <a:spcPct val="90000"/>
              </a:lnSpc>
              <a:spcBef>
                <a:spcPts val="375"/>
              </a:spcBef>
              <a:spcAft>
                <a:spcPts val="0"/>
              </a:spcAft>
              <a:buClr>
                <a:schemeClr val="dk1"/>
              </a:buClr>
              <a:buSzPts val="750"/>
              <a:buNone/>
              <a:defRPr sz="750"/>
            </a:lvl9pPr>
          </a:lstStyle>
          <a:p>
            <a:r>
              <a:t>Текст слайда</a:t>
            </a:r>
          </a:p>
        </p:txBody>
      </p:sp>
      <p:sp>
        <p:nvSpPr>
          <p:cNvPr hidden="false" id="43" name="Shape 43"/>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4.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picTx">
  <p:cSld name="Title and Picture">
    <p:spTree>
      <p:nvGrpSpPr>
        <p:cNvPr hidden="false" id="8" name="GroupShape 8"/>
        <p:cNvGrpSpPr/>
        <p:nvPr isPhoto="false"/>
      </p:nvGrpSpPr>
      <p:grpSpPr>
        <a:xfrm flipH="false" flipV="false" rot="0">
          <a:off x="0" y="0"/>
          <a:ext cx="0" cy="0"/>
          <a:chOff x="0" y="0"/>
          <a:chExt cx="0" cy="0"/>
        </a:xfrm>
      </p:grpSpPr>
      <p:sp>
        <p:nvSpPr>
          <p:cNvPr hidden="false" id="9" name="Shape 9"/>
          <p:cNvSpPr txBox="true"/>
          <p:nvPr isPhoto="false">
            <p:ph idx="1" type="title"/>
          </p:nvPr>
        </p:nvSpPr>
        <p:spPr>
          <a:xfrm flipH="false" flipV="false" rot="0">
            <a:off x="322118" y="1197033"/>
            <a:ext cx="4449907" cy="860366"/>
          </a:xfrm>
          <a:prstGeom prst="rect">
            <a:avLst/>
          </a:prstGeom>
          <a:noFill/>
          <a:ln>
            <a:noFill/>
          </a:ln>
        </p:spPr>
        <p:txBody>
          <a:bodyPr anchor="b" bIns="45700" lIns="91425" rIns="91425" tIns="45700" wrap="square">
            <a:normAutofit fontScale="100%" lnSpcReduction="0%"/>
          </a:bodyPr>
          <a:lstStyle>
            <a:defPPr/>
            <a:lvl1pPr algn="l" lvl="0">
              <a:lnSpc>
                <a:spcPct val="90000"/>
              </a:lnSpc>
              <a:spcBef>
                <a:spcPts val="0"/>
              </a:spcBef>
              <a:spcAft>
                <a:spcPts val="0"/>
              </a:spcAft>
              <a:buClr>
                <a:schemeClr val="accent1"/>
              </a:buClr>
              <a:buSzPts val="3600"/>
              <a:buFont typeface="Open Sans"/>
              <a:buNone/>
              <a:defRPr sz="2700">
                <a:latin typeface="ALS Sector Bold"/>
                <a:ea typeface="ALS Sector Bold"/>
                <a:cs typeface="ALS Sector Bold"/>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r>
              <a:rPr sz="2700"/>
              <a:t>Заголовок слайда</a:t>
            </a:r>
          </a:p>
        </p:txBody>
      </p:sp>
      <p:sp>
        <p:nvSpPr>
          <p:cNvPr hidden="false" id="10" name="Shape 10"/>
          <p:cNvSpPr txBox="true"/>
          <p:nvPr isPhoto="false">
            <p:ph idx="2" type="body"/>
          </p:nvPr>
        </p:nvSpPr>
        <p:spPr>
          <a:xfrm flipH="false" flipV="false" rot="0">
            <a:off x="5287096" y="238508"/>
            <a:ext cx="6582785" cy="5627304"/>
          </a:xfrm>
          <a:prstGeom prst="rect">
            <a:avLst/>
          </a:prstGeom>
          <a:noFill/>
          <a:ln>
            <a:noFill/>
          </a:ln>
        </p:spPr>
        <p:txBody>
          <a:bodyPr>
            <a:normAutofit fontScale="100%" lnSpcReduction="0%"/>
          </a:bodyPr>
          <a:lstStyle>
            <a:defPPr/>
            <a:lvl1pPr lvl="0">
              <a:defRPr sz="2300">
                <a:latin typeface="ALS Sector Regular"/>
                <a:ea typeface="ALS Sector Regular"/>
                <a:cs typeface="ALS Sector Regular"/>
              </a:defRPr>
            </a:lvl1pPr>
          </a:lstStyle>
          <a:p>
            <a:r>
              <a:t>Рисунок</a:t>
            </a:r>
          </a:p>
        </p:txBody>
      </p:sp>
      <p:sp>
        <p:nvSpPr>
          <p:cNvPr hidden="false" id="11" name="Shape 11"/>
          <p:cNvSpPr txBox="true"/>
          <p:nvPr isPhoto="false">
            <p:ph idx="0" type="body"/>
          </p:nvPr>
        </p:nvSpPr>
        <p:spPr>
          <a:xfrm flipH="false" flipV="false" rot="0">
            <a:off x="322118" y="2057400"/>
            <a:ext cx="4449907" cy="3811588"/>
          </a:xfrm>
          <a:prstGeom prst="rect">
            <a:avLst/>
          </a:prstGeom>
          <a:noFill/>
          <a:ln>
            <a:noFill/>
          </a:ln>
        </p:spPr>
        <p:txBody>
          <a:bodyPr anchor="t" bIns="45700" lIns="91425" rIns="91425" tIns="45700" wrap="square">
            <a:normAutofit fontScale="100%" lnSpcReduction="0%"/>
          </a:bodyPr>
          <a:lstStyle>
            <a:defPPr/>
            <a:lvl1pPr algn="l" indent="0" lvl="0" marL="76200">
              <a:lnSpc>
                <a:spcPct val="90000"/>
              </a:lnSpc>
              <a:spcBef>
                <a:spcPts val="750"/>
              </a:spcBef>
              <a:spcAft>
                <a:spcPts val="0"/>
              </a:spcAft>
              <a:buClr>
                <a:schemeClr val="accent1"/>
              </a:buClr>
              <a:buSzPts val="2400"/>
              <a:buFont typeface="Noto Sans Symbols"/>
              <a:buNone/>
              <a:defRPr sz="1300">
                <a:latin typeface="ALS Sector Regular"/>
                <a:ea typeface="ALS Sector Regular"/>
                <a:cs typeface="ALS Sector Regular"/>
              </a:defRPr>
            </a:lvl1pPr>
            <a:lvl2pPr algn="l" indent="-342900" lvl="1" marL="914400">
              <a:lnSpc>
                <a:spcPct val="90000"/>
              </a:lnSpc>
              <a:spcBef>
                <a:spcPts val="375"/>
              </a:spcBef>
              <a:spcAft>
                <a:spcPts val="0"/>
              </a:spcAft>
              <a:buClr>
                <a:schemeClr val="accent1"/>
              </a:buClr>
              <a:buSzPts val="1800"/>
              <a:buFont typeface="Noto Sans Symbols"/>
              <a:buChar char="▪"/>
              <a:defRPr sz="1800">
                <a:latin typeface="Open Sans"/>
                <a:ea typeface="Open Sans"/>
                <a:cs typeface="Open Sans"/>
              </a:defRPr>
            </a:lvl2pPr>
            <a:lvl3pPr algn="l" indent="-317500" lvl="2" marL="1371600">
              <a:lnSpc>
                <a:spcPct val="90000"/>
              </a:lnSpc>
              <a:spcBef>
                <a:spcPts val="375"/>
              </a:spcBef>
              <a:spcAft>
                <a:spcPts val="0"/>
              </a:spcAft>
              <a:buClr>
                <a:schemeClr val="accent1"/>
              </a:buClr>
              <a:buSzPts val="1400"/>
              <a:buFont typeface="Noto Sans Symbols"/>
              <a:buChar char="▪"/>
              <a:defRPr sz="1400">
                <a:latin typeface="Open Sans"/>
                <a:ea typeface="Open Sans"/>
                <a:cs typeface="Open Sans"/>
              </a:defRPr>
            </a:lvl3pPr>
            <a:lvl4pPr algn="l" indent="-298450" lvl="3" marL="18288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4pPr>
            <a:lvl5pPr algn="l" indent="-298450" lvl="4" marL="22860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5pPr>
            <a:lvl6pPr algn="l" indent="-228600" lvl="5" marL="2743200">
              <a:lnSpc>
                <a:spcPct val="90000"/>
              </a:lnSpc>
              <a:spcBef>
                <a:spcPts val="375"/>
              </a:spcBef>
              <a:spcAft>
                <a:spcPts val="0"/>
              </a:spcAft>
              <a:buClr>
                <a:schemeClr val="dk1"/>
              </a:buClr>
              <a:buSzPts val="750"/>
              <a:buNone/>
              <a:defRPr sz="750"/>
            </a:lvl6pPr>
            <a:lvl7pPr algn="l" indent="-228600" lvl="6" marL="3200400">
              <a:lnSpc>
                <a:spcPct val="90000"/>
              </a:lnSpc>
              <a:spcBef>
                <a:spcPts val="375"/>
              </a:spcBef>
              <a:spcAft>
                <a:spcPts val="0"/>
              </a:spcAft>
              <a:buClr>
                <a:schemeClr val="dk1"/>
              </a:buClr>
              <a:buSzPts val="750"/>
              <a:buNone/>
              <a:defRPr sz="750"/>
            </a:lvl7pPr>
            <a:lvl8pPr algn="l" indent="-228600" lvl="7" marL="3657600">
              <a:lnSpc>
                <a:spcPct val="90000"/>
              </a:lnSpc>
              <a:spcBef>
                <a:spcPts val="375"/>
              </a:spcBef>
              <a:spcAft>
                <a:spcPts val="0"/>
              </a:spcAft>
              <a:buClr>
                <a:schemeClr val="dk1"/>
              </a:buClr>
              <a:buSzPts val="750"/>
              <a:buNone/>
              <a:defRPr sz="750"/>
            </a:lvl8pPr>
            <a:lvl9pPr algn="l" indent="-228600" lvl="8" marL="4114800">
              <a:lnSpc>
                <a:spcPct val="90000"/>
              </a:lnSpc>
              <a:spcBef>
                <a:spcPts val="375"/>
              </a:spcBef>
              <a:spcAft>
                <a:spcPts val="0"/>
              </a:spcAft>
              <a:buClr>
                <a:schemeClr val="dk1"/>
              </a:buClr>
              <a:buSzPts val="750"/>
              <a:buNone/>
              <a:defRPr sz="750"/>
            </a:lvl9pPr>
          </a:lstStyle>
          <a:p>
            <a:r>
              <a:t>Текст слайда</a:t>
            </a:r>
          </a:p>
        </p:txBody>
      </p:sp>
      <p:sp>
        <p:nvSpPr>
          <p:cNvPr hidden="false" id="12" name="Shape 12"/>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5.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cust">
  <p:cSld name="TITLE_ONLY">
    <p:spTree>
      <p:nvGrpSpPr>
        <p:cNvPr hidden="false" id="6" name="GroupShape 6"/>
        <p:cNvGrpSpPr/>
        <p:nvPr isPhoto="false"/>
      </p:nvGrpSpPr>
      <p:grpSpPr>
        <a:xfrm flipH="false" flipV="false" rot="0">
          <a:off x="0" y="0"/>
          <a:ext cx="0" cy="0"/>
          <a:chOff x="0" y="0"/>
          <a:chExt cx="0" cy="0"/>
        </a:xfrm>
      </p:grpSpPr>
      <p:sp>
        <p:nvSpPr>
          <p:cNvPr hidden="false" id="7" name="Shape 7"/>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6.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cust">
  <p:cSld name="Заголовок, текст и объект">
    <p:spTree>
      <p:nvGrpSpPr>
        <p:cNvPr hidden="false" id="13" name="GroupShape 13"/>
        <p:cNvGrpSpPr/>
        <p:nvPr isPhoto="false"/>
      </p:nvGrpSpPr>
      <p:grpSpPr>
        <a:xfrm flipH="false" flipV="false" rot="0">
          <a:off x="0" y="0"/>
          <a:ext cx="0" cy="0"/>
          <a:chOff x="0" y="0"/>
          <a:chExt cx="0" cy="0"/>
        </a:xfrm>
      </p:grpSpPr>
      <p:sp>
        <p:nvSpPr>
          <p:cNvPr hidden="false" id="14" name="Shape 14"/>
          <p:cNvSpPr txBox="true"/>
          <p:nvPr isPhoto="false">
            <p:ph idx="0" type="body"/>
          </p:nvPr>
        </p:nvSpPr>
        <p:spPr>
          <a:xfrm flipH="false" flipV="false" rot="0">
            <a:off x="5183187" y="1301263"/>
            <a:ext cx="6735184" cy="4908344"/>
          </a:xfrm>
          <a:prstGeom prst="rect">
            <a:avLst/>
          </a:prstGeom>
          <a:noFill/>
          <a:ln>
            <a:noFill/>
          </a:ln>
        </p:spPr>
        <p:txBody>
          <a:bodyPr anchor="t" bIns="45700" lIns="91425" rIns="91425" tIns="45700" wrap="square">
            <a:normAutofit fontScale="100%" lnSpcReduction="0%"/>
          </a:bodyPr>
          <a:lstStyle>
            <a:defPPr/>
            <a:lvl1pPr algn="l" indent="-381000" lvl="0" marL="457200">
              <a:lnSpc>
                <a:spcPct val="90000"/>
              </a:lnSpc>
              <a:spcBef>
                <a:spcPts val="750"/>
              </a:spcBef>
              <a:spcAft>
                <a:spcPts val="0"/>
              </a:spcAft>
              <a:buClr>
                <a:schemeClr val="accent1"/>
              </a:buClr>
              <a:buSzPts val="2400"/>
              <a:buChar char="▪"/>
              <a:defRPr sz="2300">
                <a:latin typeface="ALS Sector Regular"/>
                <a:ea typeface="ALS Sector Regular"/>
                <a:cs typeface="ALS Sector Regular"/>
              </a:defRPr>
            </a:lvl1pPr>
            <a:lvl2pPr algn="l" indent="-361950" lvl="1" marL="914400">
              <a:lnSpc>
                <a:spcPct val="90000"/>
              </a:lnSpc>
              <a:spcBef>
                <a:spcPts val="375"/>
              </a:spcBef>
              <a:spcAft>
                <a:spcPts val="0"/>
              </a:spcAft>
              <a:buClr>
                <a:schemeClr val="accent1"/>
              </a:buClr>
              <a:buSzPts val="2100"/>
              <a:buChar char="▪"/>
              <a:defRPr sz="2100">
                <a:latin typeface="Open Sans"/>
                <a:ea typeface="Open Sans"/>
                <a:cs typeface="Open Sans"/>
              </a:defRPr>
            </a:lvl2pPr>
            <a:lvl3pPr algn="l" indent="-342900" lvl="2" marL="1371600">
              <a:lnSpc>
                <a:spcPct val="90000"/>
              </a:lnSpc>
              <a:spcBef>
                <a:spcPts val="375"/>
              </a:spcBef>
              <a:spcAft>
                <a:spcPts val="0"/>
              </a:spcAft>
              <a:buClr>
                <a:schemeClr val="accent1"/>
              </a:buClr>
              <a:buSzPts val="1800"/>
              <a:buChar char="▪"/>
              <a:defRPr sz="1800">
                <a:latin typeface="Open Sans"/>
                <a:ea typeface="Open Sans"/>
                <a:cs typeface="Open Sans"/>
              </a:defRPr>
            </a:lvl3pPr>
            <a:lvl4pPr algn="l" indent="-323850" lvl="3" marL="1828800">
              <a:lnSpc>
                <a:spcPct val="90000"/>
              </a:lnSpc>
              <a:spcBef>
                <a:spcPts val="375"/>
              </a:spcBef>
              <a:spcAft>
                <a:spcPts val="0"/>
              </a:spcAft>
              <a:buClr>
                <a:schemeClr val="accent1"/>
              </a:buClr>
              <a:buSzPts val="1500"/>
              <a:buChar char="▪"/>
              <a:defRPr sz="1500">
                <a:latin typeface="Open Sans"/>
                <a:ea typeface="Open Sans"/>
                <a:cs typeface="Open Sans"/>
              </a:defRPr>
            </a:lvl4pPr>
            <a:lvl5pPr algn="l" indent="-323850" lvl="4" marL="2286000">
              <a:lnSpc>
                <a:spcPct val="90000"/>
              </a:lnSpc>
              <a:spcBef>
                <a:spcPts val="375"/>
              </a:spcBef>
              <a:spcAft>
                <a:spcPts val="0"/>
              </a:spcAft>
              <a:buClr>
                <a:schemeClr val="accent1"/>
              </a:buClr>
              <a:buSzPts val="1500"/>
              <a:buChar char="▪"/>
              <a:defRPr sz="1500">
                <a:latin typeface="Open Sans"/>
                <a:ea typeface="Open Sans"/>
                <a:cs typeface="Open Sans"/>
              </a:defRPr>
            </a:lvl5pPr>
            <a:lvl6pPr algn="l" indent="-323850" lvl="5" marL="2743200">
              <a:lnSpc>
                <a:spcPct val="90000"/>
              </a:lnSpc>
              <a:spcBef>
                <a:spcPts val="375"/>
              </a:spcBef>
              <a:spcAft>
                <a:spcPts val="0"/>
              </a:spcAft>
              <a:buClr>
                <a:schemeClr val="dk1"/>
              </a:buClr>
              <a:buSzPts val="1500"/>
              <a:buChar char="•"/>
              <a:defRPr sz="1500"/>
            </a:lvl6pPr>
            <a:lvl7pPr algn="l" indent="-323850" lvl="6" marL="3200400">
              <a:lnSpc>
                <a:spcPct val="90000"/>
              </a:lnSpc>
              <a:spcBef>
                <a:spcPts val="375"/>
              </a:spcBef>
              <a:spcAft>
                <a:spcPts val="0"/>
              </a:spcAft>
              <a:buClr>
                <a:schemeClr val="dk1"/>
              </a:buClr>
              <a:buSzPts val="1500"/>
              <a:buChar char="•"/>
              <a:defRPr sz="1500"/>
            </a:lvl7pPr>
            <a:lvl8pPr algn="l" indent="-323850" lvl="7" marL="3657600">
              <a:lnSpc>
                <a:spcPct val="90000"/>
              </a:lnSpc>
              <a:spcBef>
                <a:spcPts val="375"/>
              </a:spcBef>
              <a:spcAft>
                <a:spcPts val="0"/>
              </a:spcAft>
              <a:buClr>
                <a:schemeClr val="dk1"/>
              </a:buClr>
              <a:buSzPts val="1500"/>
              <a:buChar char="•"/>
              <a:defRPr sz="1500"/>
            </a:lvl8pPr>
            <a:lvl9pPr algn="l" indent="-323850" lvl="8" marL="4114800">
              <a:lnSpc>
                <a:spcPct val="90000"/>
              </a:lnSpc>
              <a:spcBef>
                <a:spcPts val="375"/>
              </a:spcBef>
              <a:spcAft>
                <a:spcPts val="0"/>
              </a:spcAft>
              <a:buClr>
                <a:schemeClr val="dk1"/>
              </a:buClr>
              <a:buSzPts val="1500"/>
              <a:buChar char="•"/>
              <a:defRPr sz="1500"/>
            </a:lvl9pPr>
          </a:lstStyle>
          <a:p>
            <a:r>
              <a:t>Текст слайда</a:t>
            </a:r>
          </a:p>
        </p:txBody>
      </p:sp>
      <p:sp>
        <p:nvSpPr>
          <p:cNvPr hidden="false" id="15" name="Shape 15"/>
          <p:cNvSpPr txBox="true"/>
          <p:nvPr isPhoto="false">
            <p:ph idx="2" type="body"/>
          </p:nvPr>
        </p:nvSpPr>
        <p:spPr>
          <a:xfrm flipH="false" flipV="false" rot="0">
            <a:off x="273628" y="1301263"/>
            <a:ext cx="4784147" cy="4908344"/>
          </a:xfrm>
          <a:prstGeom prst="rect">
            <a:avLst/>
          </a:prstGeom>
          <a:noFill/>
          <a:ln>
            <a:noFill/>
          </a:ln>
        </p:spPr>
        <p:txBody>
          <a:bodyPr anchor="t" bIns="45700" lIns="91425" rIns="91425" tIns="45700" wrap="square">
            <a:normAutofit fontScale="100%" lnSpcReduction="0%"/>
          </a:bodyPr>
          <a:lstStyle>
            <a:defPPr/>
            <a:lvl1pPr algn="l" indent="-381000" lvl="0" marL="457200">
              <a:lnSpc>
                <a:spcPct val="90000"/>
              </a:lnSpc>
              <a:spcBef>
                <a:spcPts val="750"/>
              </a:spcBef>
              <a:spcAft>
                <a:spcPts val="0"/>
              </a:spcAft>
              <a:buClr>
                <a:schemeClr val="accent1"/>
              </a:buClr>
              <a:buSzPts val="2400"/>
              <a:buFont typeface="Noto Sans Symbols"/>
              <a:buChar char="▪"/>
              <a:defRPr sz="2300">
                <a:latin typeface="ALS Sector Regular"/>
                <a:ea typeface="ALS Sector Regular"/>
                <a:cs typeface="ALS Sector Regular"/>
              </a:defRPr>
            </a:lvl1pPr>
            <a:lvl2pPr algn="l" indent="-342900" lvl="1" marL="914400">
              <a:lnSpc>
                <a:spcPct val="90000"/>
              </a:lnSpc>
              <a:spcBef>
                <a:spcPts val="375"/>
              </a:spcBef>
              <a:spcAft>
                <a:spcPts val="0"/>
              </a:spcAft>
              <a:buClr>
                <a:schemeClr val="accent1"/>
              </a:buClr>
              <a:buSzPts val="1800"/>
              <a:buFont typeface="Noto Sans Symbols"/>
              <a:buChar char="▪"/>
              <a:defRPr sz="1800">
                <a:latin typeface="Open Sans"/>
                <a:ea typeface="Open Sans"/>
                <a:cs typeface="Open Sans"/>
              </a:defRPr>
            </a:lvl2pPr>
            <a:lvl3pPr algn="l" indent="-317500" lvl="2" marL="1371600">
              <a:lnSpc>
                <a:spcPct val="90000"/>
              </a:lnSpc>
              <a:spcBef>
                <a:spcPts val="375"/>
              </a:spcBef>
              <a:spcAft>
                <a:spcPts val="0"/>
              </a:spcAft>
              <a:buClr>
                <a:schemeClr val="accent1"/>
              </a:buClr>
              <a:buSzPts val="1400"/>
              <a:buFont typeface="Noto Sans Symbols"/>
              <a:buChar char="▪"/>
              <a:defRPr sz="1400">
                <a:latin typeface="Open Sans"/>
                <a:ea typeface="Open Sans"/>
                <a:cs typeface="Open Sans"/>
              </a:defRPr>
            </a:lvl3pPr>
            <a:lvl4pPr algn="l" indent="-298450" lvl="3" marL="18288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4pPr>
            <a:lvl5pPr algn="l" indent="-298450" lvl="4" marL="2286000">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5pPr>
            <a:lvl6pPr algn="l" indent="-228600" lvl="5" marL="2743200">
              <a:lnSpc>
                <a:spcPct val="90000"/>
              </a:lnSpc>
              <a:spcBef>
                <a:spcPts val="375"/>
              </a:spcBef>
              <a:spcAft>
                <a:spcPts val="0"/>
              </a:spcAft>
              <a:buClr>
                <a:schemeClr val="dk1"/>
              </a:buClr>
              <a:buSzPts val="750"/>
              <a:buNone/>
              <a:defRPr sz="750"/>
            </a:lvl6pPr>
            <a:lvl7pPr algn="l" indent="-228600" lvl="6" marL="3200400">
              <a:lnSpc>
                <a:spcPct val="90000"/>
              </a:lnSpc>
              <a:spcBef>
                <a:spcPts val="375"/>
              </a:spcBef>
              <a:spcAft>
                <a:spcPts val="0"/>
              </a:spcAft>
              <a:buClr>
                <a:schemeClr val="dk1"/>
              </a:buClr>
              <a:buSzPts val="750"/>
              <a:buNone/>
              <a:defRPr sz="750"/>
            </a:lvl7pPr>
            <a:lvl8pPr algn="l" indent="-228600" lvl="7" marL="3657600">
              <a:lnSpc>
                <a:spcPct val="90000"/>
              </a:lnSpc>
              <a:spcBef>
                <a:spcPts val="375"/>
              </a:spcBef>
              <a:spcAft>
                <a:spcPts val="0"/>
              </a:spcAft>
              <a:buClr>
                <a:schemeClr val="dk1"/>
              </a:buClr>
              <a:buSzPts val="750"/>
              <a:buNone/>
              <a:defRPr sz="750"/>
            </a:lvl8pPr>
            <a:lvl9pPr algn="l" indent="-228600" lvl="8" marL="4114800">
              <a:lnSpc>
                <a:spcPct val="90000"/>
              </a:lnSpc>
              <a:spcBef>
                <a:spcPts val="375"/>
              </a:spcBef>
              <a:spcAft>
                <a:spcPts val="0"/>
              </a:spcAft>
              <a:buClr>
                <a:schemeClr val="dk1"/>
              </a:buClr>
              <a:buSzPts val="750"/>
              <a:buNone/>
              <a:defRPr sz="750"/>
            </a:lvl9pPr>
          </a:lstStyle>
          <a:p>
            <a:r>
              <a:t>Текст слайда</a:t>
            </a:r>
          </a:p>
        </p:txBody>
      </p:sp>
      <p:sp>
        <p:nvSpPr>
          <p:cNvPr hidden="false" id="16" name="Shape 16"/>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7.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cust">
  <p:cSld name="Подзаголовок и Сравнение">
    <p:spTree>
      <p:nvGrpSpPr>
        <p:cNvPr hidden="false" id="17" name="GroupShape 17"/>
        <p:cNvGrpSpPr/>
        <p:nvPr isPhoto="false"/>
      </p:nvGrpSpPr>
      <p:grpSpPr>
        <a:xfrm flipH="false" flipV="false" rot="0">
          <a:off x="0" y="0"/>
          <a:ext cx="0" cy="0"/>
          <a:chOff x="0" y="0"/>
          <a:chExt cx="0" cy="0"/>
        </a:xfrm>
      </p:grpSpPr>
      <p:sp>
        <p:nvSpPr>
          <p:cNvPr hidden="false" id="18" name="Shape 18"/>
          <p:cNvSpPr txBox="true"/>
          <p:nvPr isPhoto="false">
            <p:ph idx="12" type="sldNum"/>
          </p:nvPr>
        </p:nvSpPr>
        <p:spPr>
          <a:xfrm flipH="false" flipV="false" rot="0">
            <a:off x="273628" y="6434051"/>
            <a:ext cx="63245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
        <p:nvSpPr>
          <p:cNvPr hidden="false" id="19" name="Shape 19"/>
          <p:cNvSpPr txBox="true"/>
          <p:nvPr isPhoto="false">
            <p:ph idx="3" type="body"/>
          </p:nvPr>
        </p:nvSpPr>
        <p:spPr>
          <a:xfrm flipH="false" flipV="false" rot="0">
            <a:off x="558781" y="1770664"/>
            <a:ext cx="5508000" cy="4507045"/>
          </a:xfrm>
          <a:prstGeom prst="rect">
            <a:avLst/>
          </a:prstGeom>
          <a:noFill/>
          <a:ln>
            <a:noFill/>
          </a:ln>
        </p:spPr>
        <p:txBody>
          <a:bodyPr anchor="t" bIns="45700" lIns="91425" rIns="91425" tIns="45700" wrap="square">
            <a:normAutofit fontScale="100%" lnSpcReduction="0%"/>
          </a:bodyPr>
          <a:lstStyle>
            <a:defPPr/>
            <a:lvl1pPr algn="l" indent="0" lvl="0" marL="76200">
              <a:lnSpc>
                <a:spcPct val="90000"/>
              </a:lnSpc>
              <a:spcBef>
                <a:spcPts val="750"/>
              </a:spcBef>
              <a:spcAft>
                <a:spcPts val="0"/>
              </a:spcAft>
              <a:buClr>
                <a:schemeClr val="accent1"/>
              </a:buClr>
              <a:buSzPts val="2400"/>
              <a:buNone/>
              <a:defRPr sz="2300">
                <a:latin typeface="ALS Sector Regular"/>
                <a:ea typeface="ALS Sector Regular"/>
                <a:cs typeface="ALS Sector Regular"/>
              </a:defRPr>
            </a:lvl1pPr>
            <a:lvl2pPr algn="l" indent="-355600" lvl="1" marL="914400">
              <a:lnSpc>
                <a:spcPct val="90000"/>
              </a:lnSpc>
              <a:spcBef>
                <a:spcPts val="375"/>
              </a:spcBef>
              <a:spcAft>
                <a:spcPts val="0"/>
              </a:spcAft>
              <a:buClr>
                <a:schemeClr val="accent1"/>
              </a:buClr>
              <a:buSzPts val="2000"/>
              <a:buChar char="▪"/>
              <a:defRPr>
                <a:latin typeface="Open Sans"/>
                <a:ea typeface="Open Sans"/>
                <a:cs typeface="Open Sans"/>
              </a:defRPr>
            </a:lvl2pPr>
            <a:lvl3pPr algn="l" indent="-330200" lvl="2" marL="1371600">
              <a:lnSpc>
                <a:spcPct val="90000"/>
              </a:lnSpc>
              <a:spcBef>
                <a:spcPts val="375"/>
              </a:spcBef>
              <a:spcAft>
                <a:spcPts val="0"/>
              </a:spcAft>
              <a:buClr>
                <a:schemeClr val="accent1"/>
              </a:buClr>
              <a:buSzPts val="1600"/>
              <a:buChar char="▪"/>
              <a:defRPr>
                <a:latin typeface="Open Sans"/>
                <a:ea typeface="Open Sans"/>
                <a:cs typeface="Open Sans"/>
              </a:defRPr>
            </a:lvl3pPr>
            <a:lvl4pPr algn="l" indent="-317500" lvl="3" marL="1828800">
              <a:lnSpc>
                <a:spcPct val="90000"/>
              </a:lnSpc>
              <a:spcBef>
                <a:spcPts val="375"/>
              </a:spcBef>
              <a:spcAft>
                <a:spcPts val="0"/>
              </a:spcAft>
              <a:buClr>
                <a:schemeClr val="accent1"/>
              </a:buClr>
              <a:buSzPts val="1400"/>
              <a:buChar char="▪"/>
              <a:defRPr>
                <a:latin typeface="Open Sans"/>
                <a:ea typeface="Open Sans"/>
                <a:cs typeface="Open Sans"/>
              </a:defRPr>
            </a:lvl4pPr>
            <a:lvl5pPr algn="l" indent="-317500" lvl="4" marL="2286000">
              <a:lnSpc>
                <a:spcPct val="90000"/>
              </a:lnSpc>
              <a:spcBef>
                <a:spcPts val="375"/>
              </a:spcBef>
              <a:spcAft>
                <a:spcPts val="0"/>
              </a:spcAft>
              <a:buClr>
                <a:schemeClr val="accent1"/>
              </a:buClr>
              <a:buSzPts val="1400"/>
              <a:buChar char="▪"/>
              <a:defRPr>
                <a:latin typeface="Open Sans"/>
                <a:ea typeface="Open Sans"/>
                <a:cs typeface="Open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t>Текст слайда</a:t>
            </a:r>
          </a:p>
        </p:txBody>
      </p:sp>
      <p:sp>
        <p:nvSpPr>
          <p:cNvPr hidden="false" id="20" name="Shape 20"/>
          <p:cNvSpPr txBox="true"/>
          <p:nvPr isPhoto="false">
            <p:ph idx="2" type="body"/>
          </p:nvPr>
        </p:nvSpPr>
        <p:spPr>
          <a:xfrm flipH="false" flipV="false" rot="0">
            <a:off x="6241899" y="1770664"/>
            <a:ext cx="5507999" cy="4507045"/>
          </a:xfrm>
          <a:prstGeom prst="rect">
            <a:avLst/>
          </a:prstGeom>
          <a:noFill/>
          <a:ln>
            <a:noFill/>
          </a:ln>
        </p:spPr>
        <p:txBody>
          <a:bodyPr anchor="t" bIns="45700" lIns="91425" rIns="91425" tIns="45700" wrap="square">
            <a:normAutofit fontScale="100%" lnSpcReduction="0%"/>
          </a:bodyPr>
          <a:lstStyle>
            <a:defPPr/>
            <a:lvl1pPr algn="l" indent="0" lvl="0" marL="76200">
              <a:lnSpc>
                <a:spcPct val="90000"/>
              </a:lnSpc>
              <a:spcBef>
                <a:spcPts val="750"/>
              </a:spcBef>
              <a:spcAft>
                <a:spcPts val="0"/>
              </a:spcAft>
              <a:buClr>
                <a:schemeClr val="accent1"/>
              </a:buClr>
              <a:buSzPts val="2400"/>
              <a:buNone/>
              <a:defRPr sz="2300">
                <a:latin typeface="ALS Sector Regular"/>
                <a:ea typeface="ALS Sector Regular"/>
                <a:cs typeface="ALS Sector Regular"/>
              </a:defRPr>
            </a:lvl1pPr>
            <a:lvl2pPr algn="l" indent="-355600" lvl="1" marL="914400">
              <a:lnSpc>
                <a:spcPct val="90000"/>
              </a:lnSpc>
              <a:spcBef>
                <a:spcPts val="375"/>
              </a:spcBef>
              <a:spcAft>
                <a:spcPts val="0"/>
              </a:spcAft>
              <a:buClr>
                <a:schemeClr val="accent1"/>
              </a:buClr>
              <a:buSzPts val="2000"/>
              <a:buChar char="▪"/>
              <a:defRPr>
                <a:latin typeface="Open Sans"/>
                <a:ea typeface="Open Sans"/>
                <a:cs typeface="Open Sans"/>
              </a:defRPr>
            </a:lvl2pPr>
            <a:lvl3pPr algn="l" indent="-330200" lvl="2" marL="1371600">
              <a:lnSpc>
                <a:spcPct val="90000"/>
              </a:lnSpc>
              <a:spcBef>
                <a:spcPts val="375"/>
              </a:spcBef>
              <a:spcAft>
                <a:spcPts val="0"/>
              </a:spcAft>
              <a:buClr>
                <a:schemeClr val="accent1"/>
              </a:buClr>
              <a:buSzPts val="1600"/>
              <a:buChar char="▪"/>
              <a:defRPr>
                <a:latin typeface="Open Sans"/>
                <a:ea typeface="Open Sans"/>
                <a:cs typeface="Open Sans"/>
              </a:defRPr>
            </a:lvl3pPr>
            <a:lvl4pPr algn="l" indent="-317500" lvl="3" marL="1828800">
              <a:lnSpc>
                <a:spcPct val="90000"/>
              </a:lnSpc>
              <a:spcBef>
                <a:spcPts val="375"/>
              </a:spcBef>
              <a:spcAft>
                <a:spcPts val="0"/>
              </a:spcAft>
              <a:buClr>
                <a:schemeClr val="accent1"/>
              </a:buClr>
              <a:buSzPts val="1400"/>
              <a:buChar char="▪"/>
              <a:defRPr>
                <a:latin typeface="Open Sans"/>
                <a:ea typeface="Open Sans"/>
                <a:cs typeface="Open Sans"/>
              </a:defRPr>
            </a:lvl4pPr>
            <a:lvl5pPr algn="l" indent="-317500" lvl="4" marL="2286000">
              <a:lnSpc>
                <a:spcPct val="90000"/>
              </a:lnSpc>
              <a:spcBef>
                <a:spcPts val="375"/>
              </a:spcBef>
              <a:spcAft>
                <a:spcPts val="0"/>
              </a:spcAft>
              <a:buClr>
                <a:schemeClr val="accent1"/>
              </a:buClr>
              <a:buSzPts val="1400"/>
              <a:buChar char="▪"/>
              <a:defRPr>
                <a:latin typeface="Open Sans"/>
                <a:ea typeface="Open Sans"/>
                <a:cs typeface="Open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t>Текст слайда</a:t>
            </a:r>
          </a:p>
        </p:txBody>
      </p:sp>
      <p:sp>
        <p:nvSpPr>
          <p:cNvPr hidden="false" id="21" name="Shape 21"/>
          <p:cNvSpPr txBox="true"/>
          <p:nvPr isPhoto="false">
            <p:ph idx="4" type="body"/>
          </p:nvPr>
        </p:nvSpPr>
        <p:spPr>
          <a:xfrm flipH="false" flipV="false" rot="0">
            <a:off x="558782" y="1185979"/>
            <a:ext cx="11196533" cy="584686"/>
          </a:xfrm>
          <a:prstGeom prst="rect">
            <a:avLst/>
          </a:prstGeom>
          <a:noFill/>
          <a:ln>
            <a:noFill/>
          </a:ln>
        </p:spPr>
        <p:txBody>
          <a:bodyPr anchor="t" bIns="45700" lIns="91425" rIns="91425" tIns="45700" wrap="square">
            <a:normAutofit fontScale="100%" lnSpcReduction="0%"/>
          </a:bodyPr>
          <a:lstStyle>
            <a:defPPr/>
            <a:lvl1pPr algn="l" indent="-228600" lvl="0" marL="457200">
              <a:lnSpc>
                <a:spcPct val="90000"/>
              </a:lnSpc>
              <a:spcBef>
                <a:spcPts val="750"/>
              </a:spcBef>
              <a:spcAft>
                <a:spcPts val="0"/>
              </a:spcAft>
              <a:buSzPts val="3200"/>
              <a:buNone/>
              <a:defRPr sz="2700">
                <a:solidFill>
                  <a:srgbClr val="F1BE29"/>
                </a:solidFill>
                <a:latin typeface="ALS Sector Regular"/>
                <a:ea typeface="ALS Sector Regular"/>
                <a:cs typeface="ALS Sector Regular"/>
              </a:defRPr>
            </a:lvl1pPr>
            <a:lvl2pPr algn="l" indent="-228600" lvl="1" marL="914400">
              <a:lnSpc>
                <a:spcPct val="90000"/>
              </a:lnSpc>
              <a:spcBef>
                <a:spcPts val="375"/>
              </a:spcBef>
              <a:spcAft>
                <a:spcPts val="0"/>
              </a:spcAft>
              <a:buSzPts val="2000"/>
              <a:buNone/>
            </a:lvl2pPr>
            <a:lvl3pPr algn="l" indent="-342900" lvl="2" marL="1371600">
              <a:lnSpc>
                <a:spcPct val="90000"/>
              </a:lnSpc>
              <a:spcBef>
                <a:spcPts val="375"/>
              </a:spcBef>
              <a:spcAft>
                <a:spcPts val="0"/>
              </a:spcAft>
              <a:buSzPts val="1800"/>
              <a:buChar char="▪"/>
            </a:lvl3pPr>
            <a:lvl4pPr algn="l" indent="-342900" lvl="3" marL="1828800">
              <a:lnSpc>
                <a:spcPct val="90000"/>
              </a:lnSpc>
              <a:spcBef>
                <a:spcPts val="375"/>
              </a:spcBef>
              <a:spcAft>
                <a:spcPts val="0"/>
              </a:spcAft>
              <a:buSzPts val="1800"/>
              <a:buChar char="▪"/>
            </a:lvl4pPr>
            <a:lvl5pPr algn="l" indent="-342900" lvl="4" marL="2286000">
              <a:lnSpc>
                <a:spcPct val="90000"/>
              </a:lnSpc>
              <a:spcBef>
                <a:spcPts val="375"/>
              </a:spcBef>
              <a:spcAft>
                <a:spcPts val="0"/>
              </a:spcAft>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t>Подзаголовок слайда</a:t>
            </a:r>
          </a:p>
        </p:txBody>
      </p:sp>
    </p:spTree>
  </p:cSld>
</p:sldLayout>
</file>

<file path=ppt/slideLayouts/slideLayout8.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cust">
  <p:cSld name="Заголовок, подзаголовок и объект">
    <p:bg>
      <p:bgRef idx="1001">
        <a:schemeClr val="bg1"/>
      </p:bgRef>
    </p:bg>
    <p:spTree>
      <p:nvGrpSpPr>
        <p:cNvPr hidden="false" id="22" name="GroupShape 22"/>
        <p:cNvGrpSpPr/>
        <p:nvPr isPhoto="false"/>
      </p:nvGrpSpPr>
      <p:grpSpPr>
        <a:xfrm flipH="false" flipV="false" rot="0">
          <a:off x="0" y="0"/>
          <a:ext cx="0" cy="0"/>
          <a:chOff x="0" y="0"/>
          <a:chExt cx="0" cy="0"/>
        </a:xfrm>
      </p:grpSpPr>
      <p:sp>
        <p:nvSpPr>
          <p:cNvPr hidden="false" id="23" name="Shape 23"/>
          <p:cNvSpPr txBox="true"/>
          <p:nvPr isPhoto="false">
            <p:ph idx="0" type="body"/>
          </p:nvPr>
        </p:nvSpPr>
        <p:spPr>
          <a:xfrm flipH="false" flipV="false" rot="0">
            <a:off x="558782" y="1778092"/>
            <a:ext cx="11196533" cy="4473238"/>
          </a:xfrm>
          <a:prstGeom prst="rect">
            <a:avLst/>
          </a:prstGeom>
          <a:noFill/>
          <a:ln>
            <a:noFill/>
          </a:ln>
        </p:spPr>
        <p:txBody>
          <a:bodyPr anchor="t" bIns="45700" lIns="91425" rIns="91425" tIns="45700" wrap="square">
            <a:normAutofit fontScale="100%" lnSpcReduction="0%"/>
          </a:bodyPr>
          <a:lstStyle>
            <a:defPPr/>
            <a:lvl1pPr algn="l" indent="-381000" lvl="0" marL="457200">
              <a:lnSpc>
                <a:spcPct val="90000"/>
              </a:lnSpc>
              <a:spcBef>
                <a:spcPts val="750"/>
              </a:spcBef>
              <a:spcAft>
                <a:spcPts val="0"/>
              </a:spcAft>
              <a:buClr>
                <a:schemeClr val="accent1"/>
              </a:buClr>
              <a:buSzPts val="2400"/>
              <a:buChar char="▪"/>
              <a:defRPr sz="2300">
                <a:latin typeface="ALS Sector Regular"/>
                <a:ea typeface="ALS Sector Regular"/>
                <a:cs typeface="ALS Sector Regular"/>
              </a:defRPr>
            </a:lvl1pPr>
            <a:lvl2pPr algn="l" indent="-355600" lvl="1" marL="914400">
              <a:lnSpc>
                <a:spcPct val="90000"/>
              </a:lnSpc>
              <a:spcBef>
                <a:spcPts val="375"/>
              </a:spcBef>
              <a:spcAft>
                <a:spcPts val="0"/>
              </a:spcAft>
              <a:buClr>
                <a:schemeClr val="accent1"/>
              </a:buClr>
              <a:buSzPts val="2000"/>
              <a:buChar char="▪"/>
              <a:defRPr>
                <a:latin typeface="Open Sans"/>
                <a:ea typeface="Open Sans"/>
                <a:cs typeface="Open Sans"/>
              </a:defRPr>
            </a:lvl2pPr>
            <a:lvl3pPr algn="l" indent="-330200" lvl="2" marL="1371600">
              <a:lnSpc>
                <a:spcPct val="90000"/>
              </a:lnSpc>
              <a:spcBef>
                <a:spcPts val="375"/>
              </a:spcBef>
              <a:spcAft>
                <a:spcPts val="0"/>
              </a:spcAft>
              <a:buClr>
                <a:schemeClr val="accent1"/>
              </a:buClr>
              <a:buSzPts val="1600"/>
              <a:buChar char="▪"/>
              <a:defRPr>
                <a:latin typeface="Open Sans"/>
                <a:ea typeface="Open Sans"/>
                <a:cs typeface="Open Sans"/>
              </a:defRPr>
            </a:lvl3pPr>
            <a:lvl4pPr algn="l" indent="-317500" lvl="3" marL="1828800">
              <a:lnSpc>
                <a:spcPct val="90000"/>
              </a:lnSpc>
              <a:spcBef>
                <a:spcPts val="375"/>
              </a:spcBef>
              <a:spcAft>
                <a:spcPts val="0"/>
              </a:spcAft>
              <a:buClr>
                <a:schemeClr val="accent1"/>
              </a:buClr>
              <a:buSzPts val="1400"/>
              <a:buChar char="▪"/>
              <a:defRPr>
                <a:latin typeface="Open Sans"/>
                <a:ea typeface="Open Sans"/>
                <a:cs typeface="Open Sans"/>
              </a:defRPr>
            </a:lvl4pPr>
            <a:lvl5pPr algn="l" indent="-317500" lvl="4" marL="2286000">
              <a:lnSpc>
                <a:spcPct val="90000"/>
              </a:lnSpc>
              <a:spcBef>
                <a:spcPts val="375"/>
              </a:spcBef>
              <a:spcAft>
                <a:spcPts val="0"/>
              </a:spcAft>
              <a:buClr>
                <a:schemeClr val="accent1"/>
              </a:buClr>
              <a:buSzPts val="1400"/>
              <a:buChar char="▪"/>
              <a:defRPr>
                <a:latin typeface="Open Sans"/>
                <a:ea typeface="Open Sans"/>
                <a:cs typeface="Open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t>Текст слайда</a:t>
            </a:r>
          </a:p>
        </p:txBody>
      </p:sp>
      <p:sp>
        <p:nvSpPr>
          <p:cNvPr hidden="false" id="24" name="Shape 24"/>
          <p:cNvSpPr txBox="true"/>
          <p:nvPr isPhoto="false">
            <p:ph idx="2" type="body"/>
          </p:nvPr>
        </p:nvSpPr>
        <p:spPr>
          <a:xfrm flipH="false" flipV="false" rot="0">
            <a:off x="558782" y="1185979"/>
            <a:ext cx="11196533" cy="584686"/>
          </a:xfrm>
          <a:prstGeom prst="rect">
            <a:avLst/>
          </a:prstGeom>
          <a:noFill/>
          <a:ln>
            <a:noFill/>
          </a:ln>
        </p:spPr>
        <p:txBody>
          <a:bodyPr anchor="t" bIns="45700" lIns="91425" rIns="91425" tIns="45700" wrap="square">
            <a:normAutofit fontScale="100%" lnSpcReduction="0%"/>
          </a:bodyPr>
          <a:lstStyle>
            <a:defPPr/>
            <a:lvl1pPr algn="l" indent="-228600" lvl="0" marL="457200">
              <a:lnSpc>
                <a:spcPct val="90000"/>
              </a:lnSpc>
              <a:spcBef>
                <a:spcPts val="750"/>
              </a:spcBef>
              <a:spcAft>
                <a:spcPts val="0"/>
              </a:spcAft>
              <a:buSzPts val="3200"/>
              <a:buNone/>
              <a:defRPr sz="2700">
                <a:solidFill>
                  <a:srgbClr val="F1BE29"/>
                </a:solidFill>
                <a:latin typeface="ALS Sector Regular"/>
                <a:ea typeface="ALS Sector Regular"/>
                <a:cs typeface="ALS Sector Regular"/>
              </a:defRPr>
            </a:lvl1pPr>
            <a:lvl2pPr algn="l" indent="-228600" lvl="1" marL="914400">
              <a:lnSpc>
                <a:spcPct val="90000"/>
              </a:lnSpc>
              <a:spcBef>
                <a:spcPts val="375"/>
              </a:spcBef>
              <a:spcAft>
                <a:spcPts val="0"/>
              </a:spcAft>
              <a:buSzPts val="2000"/>
              <a:buNone/>
            </a:lvl2pPr>
            <a:lvl3pPr algn="l" indent="-342900" lvl="2" marL="1371600">
              <a:lnSpc>
                <a:spcPct val="90000"/>
              </a:lnSpc>
              <a:spcBef>
                <a:spcPts val="375"/>
              </a:spcBef>
              <a:spcAft>
                <a:spcPts val="0"/>
              </a:spcAft>
              <a:buSzPts val="1800"/>
              <a:buChar char="▪"/>
            </a:lvl3pPr>
            <a:lvl4pPr algn="l" indent="-342900" lvl="3" marL="1828800">
              <a:lnSpc>
                <a:spcPct val="90000"/>
              </a:lnSpc>
              <a:spcBef>
                <a:spcPts val="375"/>
              </a:spcBef>
              <a:spcAft>
                <a:spcPts val="0"/>
              </a:spcAft>
              <a:buSzPts val="1800"/>
              <a:buChar char="▪"/>
            </a:lvl4pPr>
            <a:lvl5pPr algn="l" indent="-342900" lvl="4" marL="2286000">
              <a:lnSpc>
                <a:spcPct val="90000"/>
              </a:lnSpc>
              <a:spcBef>
                <a:spcPts val="375"/>
              </a:spcBef>
              <a:spcAft>
                <a:spcPts val="0"/>
              </a:spcAft>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t>Текст слайда</a:t>
            </a:r>
          </a:p>
          <a:p/>
        </p:txBody>
      </p:sp>
      <p:sp>
        <p:nvSpPr>
          <p:cNvPr hidden="false" id="25" name="Shape 25"/>
          <p:cNvSpPr txBox="true"/>
          <p:nvPr isPhoto="false">
            <p:ph idx="12" type="sldNum"/>
          </p:nvPr>
        </p:nvSpPr>
        <p:spPr>
          <a:xfrm flipH="false" flipV="false" rot="0">
            <a:off x="273628" y="6434051"/>
            <a:ext cx="570309" cy="275254"/>
          </a:xfrm>
          <a:prstGeom prst="rect">
            <a:avLst/>
          </a:prstGeom>
          <a:noFill/>
          <a:ln>
            <a:noFill/>
          </a:ln>
        </p:spPr>
        <p:txBody>
          <a:bodyPr anchor="ctr" bIns="45700" lIns="91425" rIns="91425" tIns="45700" wrap="square">
            <a:noAutofit/>
          </a:bodyPr>
          <a:lstStyle>
            <a:defPPr/>
            <a:lvl1pPr algn="l" indent="0" lvl="0" marL="0">
              <a:spcBef>
                <a:spcPts val="0"/>
              </a:spcBef>
              <a:buNone/>
            </a:lvl1pPr>
            <a:lvl2pPr algn="l" indent="0" lvl="1" marL="0">
              <a:spcBef>
                <a:spcPts val="0"/>
              </a:spcBef>
              <a:buNone/>
            </a:lvl2pPr>
            <a:lvl3pPr algn="l" indent="0" lvl="2" marL="0">
              <a:spcBef>
                <a:spcPts val="0"/>
              </a:spcBef>
              <a:buNone/>
            </a:lvl3pPr>
            <a:lvl4pPr algn="l" indent="0" lvl="3" marL="0">
              <a:spcBef>
                <a:spcPts val="0"/>
              </a:spcBef>
              <a:buNone/>
            </a:lvl4pPr>
            <a:lvl5pPr algn="l" indent="0" lvl="4" marL="0">
              <a:spcBef>
                <a:spcPts val="0"/>
              </a:spcBef>
              <a:buNone/>
            </a:lvl5pPr>
            <a:lvl6pPr algn="l" indent="0" lvl="5" marL="0">
              <a:spcBef>
                <a:spcPts val="0"/>
              </a:spcBef>
              <a:buNone/>
            </a:lvl6pPr>
            <a:lvl7pPr algn="l" indent="0" lvl="6" marL="0">
              <a:spcBef>
                <a:spcPts val="0"/>
              </a:spcBef>
              <a:buNone/>
            </a:lvl7pPr>
            <a:lvl8pPr algn="l" indent="0" lvl="7" marL="0">
              <a:spcBef>
                <a:spcPts val="0"/>
              </a:spcBef>
              <a:buNone/>
            </a:lvl8pPr>
            <a:lvl9pPr algn="l" indent="0" lvl="8" marL="0">
              <a:spcBef>
                <a:spcPts val="0"/>
              </a:spcBef>
              <a:buNone/>
            </a:lvl9pPr>
          </a:lstStyle>
          <a:p>
            <a:pPr algn="l" indent="0" lvl="0" marL="0">
              <a:spcBef>
                <a:spcPts val="0"/>
              </a:spcBef>
              <a:spcAft>
                <a:spcPts val="0"/>
              </a:spcAft>
            </a:pPr>
            <a:r>
              <a:t>‹#›</a:t>
            </a:r>
          </a:p>
        </p:txBody>
      </p:sp>
    </p:spTree>
  </p:cSld>
</p:sldLayout>
</file>

<file path=ppt/slideLayouts/slideLayout9.xml><?xml version="1.0" encoding="utf-8"?>
<p:sldLayout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MasterSp="true" type="cust">
  <p:cSld name="Закрывающий слайд пустой">
    <p:spTree>
      <p:nvGrpSpPr>
        <p:cNvPr hidden="false" id="44" name="GroupShape 44"/>
        <p:cNvGrpSpPr/>
        <p:nvPr isPhoto="false"/>
      </p:nvGrpSpPr>
      <p:grpSpPr>
        <a:xfrm flipH="false" flipV="false" rot="0">
          <a:off x="0" y="0"/>
          <a:ext cx="0" cy="0"/>
          <a:chOff x="0" y="0"/>
          <a:chExt cx="0" cy="0"/>
        </a:xfrm>
      </p:grpSpPr>
      <p:pic>
        <p:nvPicPr>
          <p:cNvPr hidden="false" id="46" name="Picture 46"/>
          <p:cNvPicPr preferRelativeResize="true"/>
          <p:nvPr isPhoto="false"/>
        </p:nvPicPr>
        <p:blipFill>
          <a:blip r:embed="rId1"/>
          <a:srcRect b="8845" l="0" r="0" t="16270"/>
          <a:stretch/>
        </p:blipFill>
        <p:spPr>
          <a:xfrm flipH="false" flipV="false" rot="0">
            <a:off x="1" y="0"/>
            <a:ext cx="12192000" cy="6858000"/>
          </a:xfrm>
          <a:prstGeom prst="rect">
            <a:avLst/>
          </a:prstGeom>
          <a:ln>
            <a:noFill/>
          </a:ln>
        </p:spPr>
      </p:pic>
      <p:pic>
        <p:nvPicPr>
          <p:cNvPr hidden="false" id="48" name="Picture 48"/>
          <p:cNvPicPr preferRelativeResize="true"/>
          <p:nvPr isPhoto="false"/>
        </p:nvPicPr>
        <p:blipFill>
          <a:blip r:embed="rId2"/>
          <a:stretch/>
        </p:blipFill>
        <p:spPr>
          <a:xfrm flipH="false" flipV="false" rot="0">
            <a:off x="6575410" y="2096584"/>
            <a:ext cx="1332000" cy="1332000"/>
          </a:xfrm>
          <a:prstGeom prst="rect">
            <a:avLst/>
          </a:prstGeom>
        </p:spPr>
      </p:pic>
      <p:pic>
        <p:nvPicPr>
          <p:cNvPr hidden="false" id="50" name="Picture 50"/>
          <p:cNvPicPr preferRelativeResize="true"/>
          <p:nvPr isPhoto="false"/>
        </p:nvPicPr>
        <p:blipFill>
          <a:blip r:embed="rId3"/>
          <a:stretch/>
        </p:blipFill>
        <p:spPr>
          <a:xfrm flipH="false" flipV="false" rot="0">
            <a:off x="1278526" y="2042584"/>
            <a:ext cx="4710383" cy="1439999"/>
          </a:xfrm>
          <a:prstGeom prst="rect">
            <a:avLst/>
          </a:prstGeom>
        </p:spPr>
      </p:pic>
      <p:sp>
        <p:nvSpPr>
          <p:cNvPr hidden="false" id="51" name="Shape 51"/>
          <p:cNvSpPr txBox="true"/>
          <p:nvPr isPhoto="false"/>
        </p:nvSpPr>
        <p:spPr>
          <a:xfrm flipH="false" flipV="false" rot="0">
            <a:off x="7849902" y="2522519"/>
            <a:ext cx="3048510" cy="480130"/>
          </a:xfrm>
          <a:prstGeom prst="rect">
            <a:avLst/>
          </a:prstGeom>
          <a:noFill/>
        </p:spPr>
        <p:txBody>
          <a:bodyPr bIns="45720" lIns="91440" rIns="91440" tIns="45720" wrap="square">
            <a:spAutoFit/>
          </a:bodyPr>
          <a:p>
            <a:pPr algn="ctr" marR="0">
              <a:lnSpc>
                <a:spcPct val="90000"/>
              </a:lnSpc>
              <a:spcBef>
                <a:spcPts val="0"/>
              </a:spcBef>
              <a:spcAft>
                <a:spcPts val="0"/>
              </a:spcAft>
            </a:pPr>
            <a:r>
              <a:rPr b="false" cap="none" i="false" strike="noStrike" sz="2800" u="none">
                <a:solidFill>
                  <a:schemeClr val="bg1"/>
                </a:solidFill>
                <a:latin typeface="ALS Sector Bold"/>
                <a:ea typeface="ALS Sector Bold"/>
                <a:cs typeface="ALS Sector Bold"/>
              </a:rPr>
              <a:t>do.bmstu.ru</a:t>
            </a:r>
            <a:endParaRPr b="false" cap="none" i="false" strike="noStrike" sz="2800" u="none">
              <a:solidFill>
                <a:schemeClr val="bg1"/>
              </a:solidFill>
              <a:latin typeface="ALS Sector Bold"/>
              <a:ea typeface="ALS Sector Bold"/>
              <a:cs typeface="ALS Sector Bold"/>
            </a:endParaRPr>
          </a:p>
        </p:txBody>
      </p:sp>
      <p:sp>
        <p:nvSpPr>
          <p:cNvPr hidden="false" id="52" name="Shape 52"/>
          <p:cNvSpPr txBox="false"/>
          <p:nvPr isPhoto="false"/>
        </p:nvSpPr>
        <p:spPr>
          <a:xfrm flipH="true" flipV="false" rot="0">
            <a:off x="10711835" y="2096584"/>
            <a:ext cx="130788" cy="1332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28575">
            <a:solidFill>
              <a:schemeClr val="bg1"/>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Tree>
  </p:cSld>
</p:sldLayout>
</file>

<file path=ppt/slideMasters/_rels/slideMaster1.xml.rels><?xml version="1.0" encoding="UTF-8" standalone="no" ?>
<Relationships xmlns="http://schemas.openxmlformats.org/package/2006/relationships">
  <Relationship Id="rId6" Target="../slideLayouts/slideLayout5.xml" Type="http://schemas.openxmlformats.org/officeDocument/2006/relationships/slideLayout"/>
  <Relationship Id="rId1" Target="../theme/theme1.xml" Type="http://schemas.openxmlformats.org/officeDocument/2006/relationships/theme"/>
  <Relationship Id="rId10" Target="../slideLayouts/slideLayout9.xml" Type="http://schemas.openxmlformats.org/officeDocument/2006/relationships/slideLayout"/>
  <Relationship Id="rId2" Target="../slideLayouts/slideLayout1.xml" Type="http://schemas.openxmlformats.org/officeDocument/2006/relationships/slideLayout"/>
  <Relationship Id="rId3" Target="../slideLayouts/slideLayout2.xml" Type="http://schemas.openxmlformats.org/officeDocument/2006/relationships/slideLayout"/>
  <Relationship Id="rId8" Target="../slideLayouts/slideLayout7.xml" Type="http://schemas.openxmlformats.org/officeDocument/2006/relationships/slideLayout"/>
  <Relationship Id="rId4" Target="../slideLayouts/slideLayout3.xml" Type="http://schemas.openxmlformats.org/officeDocument/2006/relationships/slideLayout"/>
  <Relationship Id="rId11" Target="../media/1.png" Type="http://schemas.openxmlformats.org/officeDocument/2006/relationships/image"/>
  <Relationship Id="rId9" Target="../slideLayouts/slideLayout8.xml" Type="http://schemas.openxmlformats.org/officeDocument/2006/relationships/slideLayout"/>
  <Relationship Id="rId7" Target="../slideLayouts/slideLayout6.xml" Type="http://schemas.openxmlformats.org/officeDocument/2006/relationships/slideLayout"/>
  <Relationship Id="rId5" Target="../slideLayouts/slideLayout4.xml" Type="http://schemas.openxmlformats.org/officeDocument/2006/relationships/slideLayout"/>
</Relationships>

</file>

<file path=ppt/slideMasters/slideMaster1.xml><?xml version="1.0" encoding="utf-8"?>
<p:sldMaster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p:cSld name="">
    <p:bg>
      <p:bgPr>
        <a:solidFill>
          <a:schemeClr val="bg1"/>
        </a:solidFill>
      </p:bgPr>
    </p:bg>
    <p:spTree>
      <p:nvGrpSpPr>
        <p:cNvPr hidden="false" id="1" name="GroupShape 1"/>
        <p:cNvGrpSpPr/>
        <p:nvPr isPhoto="false"/>
      </p:nvGrpSpPr>
      <p:grpSpPr>
        <a:xfrm flipH="false" flipV="false" rot="0">
          <a:off x="0" y="0"/>
          <a:ext cx="0" cy="0"/>
          <a:chOff x="0" y="0"/>
          <a:chExt cx="0" cy="0"/>
        </a:xfrm>
      </p:grpSpPr>
      <p:pic>
        <p:nvPicPr>
          <p:cNvPr hidden="false" id="3" name="Picture 3"/>
          <p:cNvPicPr preferRelativeResize="true"/>
          <p:nvPr isPhoto="false"/>
        </p:nvPicPr>
        <p:blipFill>
          <a:blip r:embed="rId11"/>
          <a:stretch/>
        </p:blipFill>
        <p:spPr>
          <a:xfrm flipH="false" flipV="false" rot="0">
            <a:off x="420566" y="446017"/>
            <a:ext cx="2361600" cy="722882"/>
          </a:xfrm>
          <a:prstGeom prst="rect">
            <a:avLst/>
          </a:prstGeom>
        </p:spPr>
      </p:pic>
      <p:sp>
        <p:nvSpPr>
          <p:cNvPr hidden="false" id="4" name="Shape 4"/>
          <p:cNvSpPr txBox="true"/>
          <p:nvPr isPhoto="false">
            <p:ph idx="0" type="body"/>
          </p:nvPr>
        </p:nvSpPr>
        <p:spPr>
          <a:xfrm flipH="false" flipV="false" rot="0">
            <a:off x="420566" y="1301777"/>
            <a:ext cx="11350868" cy="4924709"/>
          </a:xfrm>
          <a:prstGeom prst="rect">
            <a:avLst/>
          </a:prstGeom>
          <a:noFill/>
          <a:ln>
            <a:noFill/>
          </a:ln>
        </p:spPr>
        <p:txBody>
          <a:bodyPr anchor="t" bIns="45700" lIns="91425" rIns="91425" tIns="45700" wrap="square">
            <a:normAutofit fontScale="100%" lnSpcReduction="0%"/>
          </a:bodyPr>
          <a:p>
            <a:r>
              <a:t>Текст слайда</a:t>
            </a:r>
            <a:endParaRPr sz="2300">
              <a:latin typeface="ALS Sector Regular"/>
              <a:ea typeface="ALS Sector Regular"/>
              <a:cs typeface="ALS Sector Regular"/>
            </a:endParaRPr>
          </a:p>
          <a:p/>
        </p:txBody>
      </p:sp>
      <p:sp>
        <p:nvSpPr>
          <p:cNvPr hidden="false" id="5" name="Shape 5"/>
          <p:cNvSpPr txBox="true"/>
          <p:nvPr isPhoto="false">
            <p:ph idx="4" type="sldNum"/>
          </p:nvPr>
        </p:nvSpPr>
        <p:spPr>
          <a:xfrm flipH="false" flipV="false" rot="0">
            <a:off x="668287" y="6360806"/>
            <a:ext cx="838197" cy="365123"/>
          </a:xfrm>
          <a:prstGeom prst="rect">
            <a:avLst/>
          </a:prstGeom>
          <a:noFill/>
          <a:ln>
            <a:noFill/>
          </a:ln>
        </p:spPr>
        <p:txBody>
          <a:bodyPr anchor="ctr" bIns="45700" lIns="91425" rIns="91425" tIns="45700" wrap="square">
            <a:noAutofit/>
          </a:bodyPr>
          <a:lstStyle>
            <a:defPPr/>
            <a:lvl1pPr algn="l" indent="0" lvl="0"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mj-lt"/>
                <a:ea typeface="+mj-ea"/>
                <a:cs typeface="+mj-cs"/>
              </a:defRPr>
            </a:lvl1pPr>
            <a:lvl2pPr algn="l" indent="0" lvl="1"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2pPr>
            <a:lvl3pPr algn="l" indent="0" lvl="2"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3pPr>
            <a:lvl4pPr algn="l" indent="0" lvl="3"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4pPr>
            <a:lvl5pPr algn="l" indent="0" lvl="4"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5pPr>
            <a:lvl6pPr algn="l" indent="0" lvl="5"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6pPr>
            <a:lvl7pPr algn="l" indent="0" lvl="6"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7pPr>
            <a:lvl8pPr algn="l" indent="0" lvl="7"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8pPr>
            <a:lvl9pPr algn="l" indent="0" lvl="8" marL="0" marR="0">
              <a:lnSpc>
                <a:spcPct val="100000"/>
              </a:lnSpc>
              <a:spcBef>
                <a:spcPts val="0"/>
              </a:spcBef>
              <a:spcAft>
                <a:spcPts val="0"/>
              </a:spcAft>
              <a:buClr>
                <a:srgbClr val="000000"/>
              </a:buClr>
              <a:buFont typeface="Arial"/>
              <a:buNone/>
              <a:defRPr b="false" cap="none" i="false" strike="noStrike" sz="2400" u="none">
                <a:solidFill>
                  <a:srgbClr val="898989"/>
                </a:solidFill>
                <a:latin typeface="Open Sans"/>
                <a:ea typeface="Open Sans"/>
                <a:cs typeface="Open Sans"/>
              </a:defRPr>
            </a:lvl9pPr>
          </a:lstStyle>
          <a:p>
            <a:r>
              <a:t>‹#›</a:t>
            </a:r>
          </a:p>
        </p:txBody>
      </p:sp>
    </p:spTree>
  </p:cSld>
  <p:clrMap accent1="accent1" accent2="accent2" accent3="accent3" accent4="accent4" accent5="accent5" accent6="accent6" bg1="lt1" bg2="dk2" folHlink="folHlink" hlink="hlink" tx1="dk1" tx2="lt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defPPr/>
      <a:lvl1pPr algn="l" lvl="0"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1pPr>
    </p:titleStyle>
    <p:bodyStyle>
      <a:defPPr/>
      <a:lvl1pPr algn="l" indent="-381000" lvl="0" marL="457200" marR="0">
        <a:lnSpc>
          <a:spcPct val="90000"/>
        </a:lnSpc>
        <a:spcBef>
          <a:spcPts val="750"/>
        </a:spcBef>
        <a:spcAft>
          <a:spcPts val="0"/>
        </a:spcAft>
        <a:buClr>
          <a:schemeClr val="accent1"/>
        </a:buClr>
        <a:buSzPts val="2400"/>
        <a:buFont typeface="Noto Sans Symbols"/>
        <a:buChar char="▪"/>
        <a:defRPr b="false" baseline="0" cap="none" i="false" strike="noStrike" sz="2400" u="none">
          <a:solidFill>
            <a:srgbClr val="262626"/>
          </a:solidFill>
          <a:latin typeface="Open Sans"/>
          <a:ea typeface="Open Sans"/>
          <a:cs typeface="Open Sans"/>
        </a:defRPr>
      </a:lvl1pPr>
      <a:lvl2pPr algn="l" indent="-355600" lvl="1" marL="914400" marR="0">
        <a:lnSpc>
          <a:spcPct val="90000"/>
        </a:lnSpc>
        <a:spcBef>
          <a:spcPts val="375"/>
        </a:spcBef>
        <a:spcAft>
          <a:spcPts val="0"/>
        </a:spcAft>
        <a:buClr>
          <a:schemeClr val="accent1"/>
        </a:buClr>
        <a:buSzPts val="2000"/>
        <a:buFont typeface="Noto Sans Symbols"/>
        <a:buChar char="▪"/>
        <a:defRPr b="false" cap="none" i="false" strike="noStrike" sz="2000" u="none">
          <a:solidFill>
            <a:srgbClr val="262626"/>
          </a:solidFill>
          <a:latin typeface="Open Sans"/>
          <a:ea typeface="Open Sans"/>
          <a:cs typeface="Open Sans"/>
        </a:defRPr>
      </a:lvl2pPr>
      <a:lvl3pPr algn="l" indent="-330200" lvl="2" marL="1371600" marR="0">
        <a:lnSpc>
          <a:spcPct val="90000"/>
        </a:lnSpc>
        <a:spcBef>
          <a:spcPts val="375"/>
        </a:spcBef>
        <a:spcAft>
          <a:spcPts val="0"/>
        </a:spcAft>
        <a:buClr>
          <a:schemeClr val="accent1"/>
        </a:buClr>
        <a:buSzPts val="1600"/>
        <a:buFont typeface="Noto Sans Symbols"/>
        <a:buChar char="▪"/>
        <a:defRPr b="false" cap="none" i="false" strike="noStrike" sz="1600" u="none">
          <a:solidFill>
            <a:srgbClr val="262626"/>
          </a:solidFill>
          <a:latin typeface="Open Sans"/>
          <a:ea typeface="Open Sans"/>
          <a:cs typeface="Open Sans"/>
        </a:defRPr>
      </a:lvl3pPr>
      <a:lvl4pPr algn="l" indent="-317500" lvl="3" marL="1828800" marR="0">
        <a:lnSpc>
          <a:spcPct val="90000"/>
        </a:lnSpc>
        <a:spcBef>
          <a:spcPts val="375"/>
        </a:spcBef>
        <a:spcAft>
          <a:spcPts val="0"/>
        </a:spcAft>
        <a:buClr>
          <a:schemeClr val="accent1"/>
        </a:buClr>
        <a:buSzPts val="1400"/>
        <a:buFont typeface="Noto Sans Symbols"/>
        <a:buChar char="▪"/>
        <a:defRPr b="false" cap="none" i="false" strike="noStrike" sz="1400" u="none">
          <a:solidFill>
            <a:srgbClr val="262626"/>
          </a:solidFill>
          <a:latin typeface="Open Sans"/>
          <a:ea typeface="Open Sans"/>
          <a:cs typeface="Open Sans"/>
        </a:defRPr>
      </a:lvl4pPr>
      <a:lvl5pPr algn="l" indent="-317500" lvl="4" marL="2286000" marR="0">
        <a:lnSpc>
          <a:spcPct val="90000"/>
        </a:lnSpc>
        <a:spcBef>
          <a:spcPts val="375"/>
        </a:spcBef>
        <a:spcAft>
          <a:spcPts val="0"/>
        </a:spcAft>
        <a:buClr>
          <a:schemeClr val="accent1"/>
        </a:buClr>
        <a:buSzPts val="1400"/>
        <a:buFont typeface="Noto Sans Symbols"/>
        <a:buChar char="▪"/>
        <a:defRPr b="false" cap="none" i="false" strike="noStrike" sz="1400" u="none">
          <a:solidFill>
            <a:srgbClr val="262626"/>
          </a:solidFill>
          <a:latin typeface="Open Sans"/>
          <a:ea typeface="Open Sans"/>
          <a:cs typeface="Open Sans"/>
        </a:defRPr>
      </a:lvl5pPr>
      <a:lvl6pPr algn="l" indent="-314325" lvl="5" marL="2743200" marR="0">
        <a:lnSpc>
          <a:spcPct val="90000"/>
        </a:lnSpc>
        <a:spcBef>
          <a:spcPts val="375"/>
        </a:spcBef>
        <a:spcAft>
          <a:spcPts val="0"/>
        </a:spcAft>
        <a:buClr>
          <a:schemeClr val="dk1"/>
        </a:buClr>
        <a:buSzPts val="1350"/>
        <a:buFont typeface="Arial"/>
        <a:buChar char="•"/>
        <a:defRPr b="false" cap="none" i="false" strike="noStrike" sz="1350" u="none">
          <a:solidFill>
            <a:schemeClr val="dk1"/>
          </a:solidFill>
          <a:latin typeface="Open Sans"/>
          <a:ea typeface="Open Sans"/>
          <a:cs typeface="Open Sans"/>
        </a:defRPr>
      </a:lvl6pPr>
      <a:lvl7pPr algn="l" indent="-314325" lvl="6" marL="3200400" marR="0">
        <a:lnSpc>
          <a:spcPct val="90000"/>
        </a:lnSpc>
        <a:spcBef>
          <a:spcPts val="375"/>
        </a:spcBef>
        <a:spcAft>
          <a:spcPts val="0"/>
        </a:spcAft>
        <a:buClr>
          <a:schemeClr val="dk1"/>
        </a:buClr>
        <a:buSzPts val="1350"/>
        <a:buFont typeface="Arial"/>
        <a:buChar char="•"/>
        <a:defRPr b="false" cap="none" i="false" strike="noStrike" sz="1350" u="none">
          <a:solidFill>
            <a:schemeClr val="dk1"/>
          </a:solidFill>
          <a:latin typeface="Open Sans"/>
          <a:ea typeface="Open Sans"/>
          <a:cs typeface="Open Sans"/>
        </a:defRPr>
      </a:lvl7pPr>
      <a:lvl8pPr algn="l" indent="-314325" lvl="7" marL="3657600" marR="0">
        <a:lnSpc>
          <a:spcPct val="90000"/>
        </a:lnSpc>
        <a:spcBef>
          <a:spcPts val="375"/>
        </a:spcBef>
        <a:spcAft>
          <a:spcPts val="0"/>
        </a:spcAft>
        <a:buClr>
          <a:schemeClr val="dk1"/>
        </a:buClr>
        <a:buSzPts val="1350"/>
        <a:buFont typeface="Arial"/>
        <a:buChar char="•"/>
        <a:defRPr b="false" cap="none" i="false" strike="noStrike" sz="1350" u="none">
          <a:solidFill>
            <a:schemeClr val="dk1"/>
          </a:solidFill>
          <a:latin typeface="Open Sans"/>
          <a:ea typeface="Open Sans"/>
          <a:cs typeface="Open Sans"/>
        </a:defRPr>
      </a:lvl8pPr>
      <a:lvl9pPr algn="l" indent="-314325" lvl="8" marL="4114800" marR="0">
        <a:lnSpc>
          <a:spcPct val="90000"/>
        </a:lnSpc>
        <a:spcBef>
          <a:spcPts val="375"/>
        </a:spcBef>
        <a:spcAft>
          <a:spcPts val="0"/>
        </a:spcAft>
        <a:buClr>
          <a:schemeClr val="dk1"/>
        </a:buClr>
        <a:buSzPts val="1350"/>
        <a:buFont typeface="Arial"/>
        <a:buChar char="•"/>
        <a:defRPr b="false" cap="none" i="false" strike="noStrike" sz="1350" u="none">
          <a:solidFill>
            <a:schemeClr val="dk1"/>
          </a:solidFill>
          <a:latin typeface="Open Sans"/>
          <a:ea typeface="Open Sans"/>
          <a:cs typeface="Open Sans"/>
        </a:defRPr>
      </a:lvl9pPr>
    </p:bodyStyle>
    <p:otherStyle>
      <a:defPPr/>
      <a:lvl1pPr algn="l" lvl="0"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1pPr>
      <a:lvl2pPr algn="l" lvl="1"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2pPr>
      <a:lvl3pPr algn="l" lvl="2"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3pPr>
      <a:lvl4pPr algn="l" lvl="3"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4pPr>
      <a:lvl5pPr algn="l" lvl="4"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5pPr>
      <a:lvl6pPr algn="l" lvl="5"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6pPr>
      <a:lvl7pPr algn="l" lvl="6"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7pPr>
      <a:lvl8pPr algn="l" lvl="7"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8pPr>
      <a:lvl9pPr algn="l" lvl="8" marR="0">
        <a:lnSpc>
          <a:spcPct val="100000"/>
        </a:lnSpc>
        <a:spcBef>
          <a:spcPts val="0"/>
        </a:spcBef>
        <a:spcAft>
          <a:spcPts val="0"/>
        </a:spcAft>
        <a:buClr>
          <a:srgbClr val="000000"/>
        </a:buClr>
        <a:buFont typeface="Arial"/>
        <a:defRPr b="false" cap="none" i="false" strike="noStrike" sz="1400" u="none">
          <a:solidFill>
            <a:srgbClr val="000000"/>
          </a:solidFill>
          <a:latin typeface="Arial"/>
          <a:ea typeface="Arial"/>
          <a:cs typeface="Arial"/>
        </a:defRPr>
      </a:lvl9pPr>
    </p:otherStyle>
  </p:txStyles>
</p:sldMaster>
</file>

<file path=ppt/slides/_rels/slide1.xml.rels><?xml version="1.0" encoding="UTF-8" standalone="no" ?>
<Relationships xmlns="http://schemas.openxmlformats.org/package/2006/relationships">
  <Relationship Id="rId1" Target="../slideLayouts/slideLayout1.xml" Type="http://schemas.openxmlformats.org/officeDocument/2006/relationships/slideLayout"/>
</Relationships>

</file>

<file path=ppt/slides/_rels/slide10.xml.rels><?xml version="1.0" encoding="UTF-8" standalone="no" ?>
<Relationships xmlns="http://schemas.openxmlformats.org/package/2006/relationships">
  <Relationship Id="rId6" Target="../slideLayouts/slideLayout8.xml" Type="http://schemas.openxmlformats.org/officeDocument/2006/relationships/slideLayout"/>
  <Relationship Id="rId1" Target="../media/32.png" Type="http://schemas.openxmlformats.org/officeDocument/2006/relationships/image"/>
  <Relationship Id="rId2" Target="../media/33.png" Type="http://schemas.openxmlformats.org/officeDocument/2006/relationships/image"/>
  <Relationship Id="rId3" Target="../media/34.png" Type="http://schemas.openxmlformats.org/officeDocument/2006/relationships/image"/>
  <Relationship Id="rId4" Target="../media/35.png" Type="http://schemas.openxmlformats.org/officeDocument/2006/relationships/image"/>
  <Relationship Id="rId5" Target="../media/36.png" Type="http://schemas.openxmlformats.org/officeDocument/2006/relationships/image"/>
</Relationships>

</file>

<file path=ppt/slides/_rels/slide11.xml.rels><?xml version="1.0" encoding="UTF-8" standalone="no" ?>
<Relationships xmlns="http://schemas.openxmlformats.org/package/2006/relationships">
  <Relationship Id="rId6" Target="../media/42.png" Type="http://schemas.openxmlformats.org/officeDocument/2006/relationships/image"/>
  <Relationship Id="rId1" Target="../media/37.png" Type="http://schemas.openxmlformats.org/officeDocument/2006/relationships/image"/>
  <Relationship Id="rId2" Target="../media/38.png" Type="http://schemas.openxmlformats.org/officeDocument/2006/relationships/image"/>
  <Relationship Id="rId3" Target="../media/39.png" Type="http://schemas.openxmlformats.org/officeDocument/2006/relationships/image"/>
  <Relationship Id="rId8" Target="../media/44.png" Type="http://schemas.openxmlformats.org/officeDocument/2006/relationships/image"/>
  <Relationship Id="rId4" Target="../media/40.png" Type="http://schemas.openxmlformats.org/officeDocument/2006/relationships/image"/>
  <Relationship Id="rId9" Target="../slideLayouts/slideLayout8.xml" Type="http://schemas.openxmlformats.org/officeDocument/2006/relationships/slideLayout"/>
  <Relationship Id="rId7" Target="../media/43.png" Type="http://schemas.openxmlformats.org/officeDocument/2006/relationships/image"/>
  <Relationship Id="rId5" Target="../media/41.png" Type="http://schemas.openxmlformats.org/officeDocument/2006/relationships/image"/>
</Relationships>

</file>

<file path=ppt/slides/_rels/slide12.xml.rels><?xml version="1.0" encoding="UTF-8" standalone="no" ?>
<Relationships xmlns="http://schemas.openxmlformats.org/package/2006/relationships">
  <Relationship Id="rId6" Target="../slideLayouts/slideLayout8.xml" Type="http://schemas.openxmlformats.org/officeDocument/2006/relationships/slideLayout"/>
  <Relationship Id="rId1" Target="../media/45.png" Type="http://schemas.openxmlformats.org/officeDocument/2006/relationships/image"/>
  <Relationship Id="rId2" Target="../media/46.png" Type="http://schemas.openxmlformats.org/officeDocument/2006/relationships/image"/>
  <Relationship Id="rId3" Target="../media/47.png" Type="http://schemas.openxmlformats.org/officeDocument/2006/relationships/image"/>
  <Relationship Id="rId4" Target="http://127.0.0.1:5000" TargetMode="External" Type="http://schemas.openxmlformats.org/officeDocument/2006/relationships/hyperlink"/>
  <Relationship Id="rId5" Target="https://github.com/CyberNychu/VKR_Data_science" TargetMode="External" Type="http://schemas.openxmlformats.org/officeDocument/2006/relationships/hyperlink"/>
</Relationships>

</file>

<file path=ppt/slides/_rels/slide13.xml.rels><?xml version="1.0" encoding="UTF-8" standalone="no" ?>
<Relationships xmlns="http://schemas.openxmlformats.org/package/2006/relationships">
  <Relationship Id="rId1" Target="../slideLayouts/slideLayout8.xml" Type="http://schemas.openxmlformats.org/officeDocument/2006/relationships/slideLayout"/>
</Relationships>

</file>

<file path=ppt/slides/_rels/slide14.xml.rels><?xml version="1.0" encoding="UTF-8" standalone="no" ?>
<Relationships xmlns="http://schemas.openxmlformats.org/package/2006/relationships">
  <Relationship Id="rId1" Target="../slideLayouts/slideLayout9.xml" Type="http://schemas.openxmlformats.org/officeDocument/2006/relationships/slideLayout"/>
</Relationships>

</file>

<file path=ppt/slides/_rels/slide2.xml.rels><?xml version="1.0" encoding="UTF-8" standalone="no" ?>
<Relationships xmlns="http://schemas.openxmlformats.org/package/2006/relationships">
  <Relationship Id="rId1" Target="../slideLayouts/slideLayout8.xml" Type="http://schemas.openxmlformats.org/officeDocument/2006/relationships/slideLayout"/>
</Relationships>

</file>

<file path=ppt/slides/_rels/slide3.xml.rels><?xml version="1.0" encoding="UTF-8" standalone="no" ?>
<Relationships xmlns="http://schemas.openxmlformats.org/package/2006/relationships">
  <Relationship Id="rId1" Target="../slideLayouts/slideLayout8.xml" Type="http://schemas.openxmlformats.org/officeDocument/2006/relationships/slideLayout"/>
</Relationships>

</file>

<file path=ppt/slides/_rels/slide4.xml.rels><?xml version="1.0" encoding="UTF-8" standalone="no" ?>
<Relationships xmlns="http://schemas.openxmlformats.org/package/2006/relationships">
  <Relationship Id="rId1" Target="../slideLayouts/slideLayout7.xml" Type="http://schemas.openxmlformats.org/officeDocument/2006/relationships/slideLayout"/>
</Relationships>

</file>

<file path=ppt/slides/_rels/slide5.xml.rels><?xml version="1.0" encoding="UTF-8" standalone="no" ?>
<Relationships xmlns="http://schemas.openxmlformats.org/package/2006/relationships">
  <Relationship Id="rId1" Target="../media/8.png" Type="http://schemas.openxmlformats.org/officeDocument/2006/relationships/image"/>
  <Relationship Id="rId2" Target="../media/9.png" Type="http://schemas.openxmlformats.org/officeDocument/2006/relationships/image"/>
  <Relationship Id="rId3" Target="../media/10.png" Type="http://schemas.openxmlformats.org/officeDocument/2006/relationships/image"/>
  <Relationship Id="rId4" Target="../media/11.png" Type="http://schemas.openxmlformats.org/officeDocument/2006/relationships/image"/>
  <Relationship Id="rId5" Target="../slideLayouts/slideLayout8.xml" Type="http://schemas.openxmlformats.org/officeDocument/2006/relationships/slideLayout"/>
</Relationships>

</file>

<file path=ppt/slides/_rels/slide6.xml.rels><?xml version="1.0" encoding="UTF-8" standalone="no" ?>
<Relationships xmlns="http://schemas.openxmlformats.org/package/2006/relationships">
  <Relationship Id="rId6" Target="../slideLayouts/slideLayout8.xml" Type="http://schemas.openxmlformats.org/officeDocument/2006/relationships/slideLayout"/>
  <Relationship Id="rId1" Target="../media/12.png" Type="http://schemas.openxmlformats.org/officeDocument/2006/relationships/image"/>
  <Relationship Id="rId2" Target="../media/13.png" Type="http://schemas.openxmlformats.org/officeDocument/2006/relationships/image"/>
  <Relationship Id="rId3" Target="../media/14.png" Type="http://schemas.openxmlformats.org/officeDocument/2006/relationships/image"/>
  <Relationship Id="rId4" Target="../media/15.png" Type="http://schemas.openxmlformats.org/officeDocument/2006/relationships/image"/>
  <Relationship Id="rId5" Target="../media/16.png" Type="http://schemas.openxmlformats.org/officeDocument/2006/relationships/image"/>
</Relationships>

</file>

<file path=ppt/slides/_rels/slide7.xml.rels><?xml version="1.0" encoding="UTF-8" standalone="no" ?>
<Relationships xmlns="http://schemas.openxmlformats.org/package/2006/relationships">
  <Relationship Id="rId6" Target="../media/22.png" Type="http://schemas.openxmlformats.org/officeDocument/2006/relationships/image"/>
  <Relationship Id="rId1" Target="../media/17.png" Type="http://schemas.openxmlformats.org/officeDocument/2006/relationships/image"/>
  <Relationship Id="rId2" Target="../media/18.png" Type="http://schemas.openxmlformats.org/officeDocument/2006/relationships/image"/>
  <Relationship Id="rId3" Target="../media/19.png" Type="http://schemas.openxmlformats.org/officeDocument/2006/relationships/image"/>
  <Relationship Id="rId4" Target="../media/20.png" Type="http://schemas.openxmlformats.org/officeDocument/2006/relationships/image"/>
  <Relationship Id="rId7" Target="../slideLayouts/slideLayout8.xml" Type="http://schemas.openxmlformats.org/officeDocument/2006/relationships/slideLayout"/>
  <Relationship Id="rId5" Target="../media/21.png" Type="http://schemas.openxmlformats.org/officeDocument/2006/relationships/image"/>
</Relationships>

</file>

<file path=ppt/slides/_rels/slide8.xml.rels><?xml version="1.0" encoding="UTF-8" standalone="no" ?>
<Relationships xmlns="http://schemas.openxmlformats.org/package/2006/relationships">
  <Relationship Id="rId1" Target="../media/23.png" Type="http://schemas.openxmlformats.org/officeDocument/2006/relationships/image"/>
  <Relationship Id="rId2" Target="../media/24.png" Type="http://schemas.openxmlformats.org/officeDocument/2006/relationships/image"/>
  <Relationship Id="rId3" Target="../media/25.png" Type="http://schemas.openxmlformats.org/officeDocument/2006/relationships/image"/>
  <Relationship Id="rId4" Target="../media/26.png" Type="http://schemas.openxmlformats.org/officeDocument/2006/relationships/image"/>
  <Relationship Id="rId5" Target="../slideLayouts/slideLayout8.xml" Type="http://schemas.openxmlformats.org/officeDocument/2006/relationships/slideLayout"/>
</Relationships>

</file>

<file path=ppt/slides/_rels/slide9.xml.rels><?xml version="1.0" encoding="UTF-8" standalone="no" ?>
<Relationships xmlns="http://schemas.openxmlformats.org/package/2006/relationships">
  <Relationship Id="rId6" Target="../slideLayouts/slideLayout8.xml" Type="http://schemas.openxmlformats.org/officeDocument/2006/relationships/slideLayout"/>
  <Relationship Id="rId1" Target="../media/27.png" Type="http://schemas.openxmlformats.org/officeDocument/2006/relationships/image"/>
  <Relationship Id="rId2" Target="../media/28.png" Type="http://schemas.openxmlformats.org/officeDocument/2006/relationships/image"/>
  <Relationship Id="rId3" Target="../media/29.png" Type="http://schemas.openxmlformats.org/officeDocument/2006/relationships/image"/>
  <Relationship Id="rId4" Target="../media/30.png" Type="http://schemas.openxmlformats.org/officeDocument/2006/relationships/image"/>
  <Relationship Id="rId5" Target="../media/31.png" Type="http://schemas.openxmlformats.org/officeDocument/2006/relationships/image"/>
</Relationships>

</file>

<file path=ppt/slides/slide1.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53" name="GroupShape 53"/>
        <p:cNvGrpSpPr/>
        <p:nvPr isPhoto="false"/>
      </p:nvGrpSpPr>
      <p:grpSpPr>
        <a:xfrm flipH="false" flipV="false" rot="0">
          <a:off x="0" y="0"/>
          <a:ext cx="0" cy="0"/>
          <a:chOff x="0" y="0"/>
          <a:chExt cx="0" cy="0"/>
        </a:xfrm>
      </p:grpSpPr>
      <p:sp>
        <p:nvSpPr>
          <p:cNvPr hidden="false" id="54" name="Shape 54"/>
          <p:cNvSpPr txBox="true"/>
          <p:nvPr isPhoto="false">
            <p:ph idx="1" type="title"/>
          </p:nvPr>
        </p:nvSpPr>
        <p:spPr>
          <a:prstGeom prst="rect">
            <a:avLst/>
          </a:prstGeom>
        </p:spPr>
        <p:txBody>
          <a:bodyPr/>
          <a:lstStyle>
            <a:defPPr/>
            <a:lvl1pPr lvl="0"/>
          </a:lstStyle>
          <a:p>
            <a:pPr algn="ctr"/>
            <a:r>
              <a:rPr>
                <a:latin typeface="+mj-lt"/>
                <a:ea typeface="+mj-ea"/>
                <a:cs typeface="+mj-cs"/>
              </a:rPr>
              <a:t>Прогнозирование конечных свойств новых материалов (композиционных материалов). </a:t>
            </a:r>
          </a:p>
        </p:txBody>
      </p:sp>
      <p:sp>
        <p:nvSpPr>
          <p:cNvPr hidden="false" id="55" name="Shape 55"/>
          <p:cNvSpPr txBox="true"/>
          <p:nvPr isPhoto="false">
            <p:ph idx="0" type="subTitle"/>
          </p:nvPr>
        </p:nvSpPr>
        <p:spPr>
          <a:xfrm flipH="false" flipV="false" rot="0">
            <a:off x="1076068" y="4358974"/>
            <a:ext cx="9119011" cy="874167"/>
          </a:xfrm>
          <a:prstGeom prst="rect">
            <a:avLst/>
          </a:prstGeom>
        </p:spPr>
        <p:txBody>
          <a:bodyPr/>
          <a:lstStyle>
            <a:defPPr/>
            <a:lvl1pPr lvl="0"/>
          </a:lstStyle>
          <a:p>
            <a:pPr indent="0" marL="76200">
              <a:buNone/>
            </a:pPr>
            <a:r>
              <a:rPr>
                <a:latin typeface="+mn-lt"/>
                <a:ea typeface="+mn-ea"/>
                <a:cs typeface="+mn-cs"/>
              </a:rPr>
              <a:t>Докладчик: Тимошевский Александр Станиславович</a:t>
            </a:r>
            <a:endParaRPr>
              <a:latin typeface="+mn-lt"/>
              <a:ea typeface="+mn-ea"/>
              <a:cs typeface="+mn-cs"/>
            </a:endParaRPr>
          </a:p>
        </p:txBody>
      </p:sp>
    </p:spTree>
  </p:cSld>
</p:sld>
</file>

<file path=ppt/slides/slide10.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208" name="GroupShape 208"/>
        <p:cNvGrpSpPr/>
        <p:nvPr isPhoto="false"/>
      </p:nvGrpSpPr>
      <p:grpSpPr>
        <a:xfrm flipH="false" flipV="false" rot="0">
          <a:off x="0" y="0"/>
          <a:ext cx="0" cy="0"/>
          <a:chOff x="0" y="0"/>
          <a:chExt cx="0" cy="0"/>
        </a:xfrm>
      </p:grpSpPr>
      <p:sp>
        <p:nvSpPr>
          <p:cNvPr hidden="false" id="209" name="Shape 209"/>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210" name="Shape 210"/>
          <p:cNvSpPr txBox="true"/>
          <p:nvPr isPhoto="false"/>
        </p:nvSpPr>
        <p:spPr>
          <a:xfrm flipH="false" flipV="false" rot="0">
            <a:off x="108857" y="1292060"/>
            <a:ext cx="11841151" cy="1526955"/>
          </a:xfrm>
          <a:prstGeom prst="rect">
            <a:avLst/>
          </a:prstGeom>
          <a:noFill/>
          <a:ln>
            <a:noFill/>
          </a:ln>
        </p:spPr>
        <p:txBody>
          <a:bodyPr anchor="t" bIns="38350" lIns="76725" rIns="76725" tIns="38350" wrap="square">
            <a:noAutofit/>
          </a:bodyPr>
          <a:lstStyle>
            <a:defPPr/>
            <a:lvl1pPr indent="-228600" lvl="0" marL="457200">
              <a:buAutoNum startAt="1" type="arabicParenR"/>
            </a:lvl1pPr>
            <a:lvl2pPr indent="-228600" lvl="1" marL="914400">
              <a:buAutoNum startAt="1" type="alphaLcParenR"/>
            </a:lvl2pPr>
            <a:lvl3pPr indent="-228600" lvl="2" marL="1371600">
              <a:buAutoNum startAt="1" type="romanLcParenR"/>
            </a:lvl3pPr>
            <a:lvl4pPr indent="-228600" lvl="3" marL="1828800">
              <a:buAutoNum startAt="1" type="arabicParenR"/>
            </a:lvl4pPr>
            <a:lvl5pPr indent="-228600" lvl="4" marL="2286000">
              <a:buAutoNum startAt="1" type="alphaLcParenR"/>
            </a:lvl5pPr>
            <a:lvl6pPr indent="-228600" lvl="5" marL="2743200">
              <a:buAutoNum startAt="1" type="romanLcParenR"/>
            </a:lvl6pPr>
            <a:lvl7pPr indent="-228600" lvl="6" marL="3200400">
              <a:buAutoNum startAt="1" type="arabicPeriod"/>
            </a:lvl7pPr>
            <a:lvl8pPr indent="-228600" lvl="7" marL="3657600">
              <a:buAutoNum startAt="1" type="alphaLcPeriod"/>
            </a:lvl8pPr>
            <a:lvl9pPr indent="-228600" lvl="8" marL="4114800">
              <a:buAutoNum startAt="1" type="romanLcPeriod"/>
            </a:lvl9pPr>
          </a:lstStyle>
          <a:p>
            <a:pPr algn="just" indent="0" marL="0" marR="0">
              <a:lnSpc>
                <a:spcPct val="100000"/>
              </a:lnSpc>
              <a:spcBef>
                <a:spcPts val="0"/>
              </a:spcBef>
              <a:spcAft>
                <a:spcPts val="0"/>
              </a:spcAft>
            </a:pPr>
            <a:r>
              <a:rPr sz="900">
                <a:solidFill>
                  <a:srgbClr val="000000"/>
                </a:solidFill>
                <a:latin typeface="Times New Roman"/>
                <a:ea typeface="Times New Roman"/>
                <a:cs typeface="Times New Roman"/>
              </a:rPr>
              <a:t>Метрики в машинном обучении – это количественные показатели, используемые для оценки производительности моделей. Они позволяют оценить, насколько хорошо модель выполняет поставленную задачу, будь то классификация, регрессия или другие типы задач. Выбор правильной метрики критически важен для оценки и сравнения различных моделей, а также для оптимизации их работы.</a:t>
            </a:r>
            <a:endParaRPr sz="900">
              <a:solidFill>
                <a:srgbClr val="000000"/>
              </a:solidFill>
              <a:latin typeface="Times New Roman"/>
              <a:ea typeface="Times New Roman"/>
              <a:cs typeface="Times New Roman"/>
            </a:endParaRPr>
          </a:p>
          <a:p>
            <a:pPr algn="just" indent="0" marL="0" marR="0">
              <a:lnSpc>
                <a:spcPct val="100000"/>
              </a:lnSpc>
              <a:spcBef>
                <a:spcPts val="0"/>
              </a:spcBef>
              <a:spcAft>
                <a:spcPts val="0"/>
              </a:spcAft>
            </a:pPr>
            <a:r>
              <a:rPr sz="900">
                <a:solidFill>
                  <a:srgbClr val="000000"/>
                </a:solidFill>
                <a:latin typeface="Times New Roman"/>
                <a:ea typeface="Times New Roman"/>
                <a:cs typeface="Times New Roman"/>
              </a:rPr>
              <a:t>При оценке моделей использованы следующие метрики:</a:t>
            </a:r>
            <a:endParaRPr sz="900">
              <a:solidFill>
                <a:srgbClr val="000000"/>
              </a:solidFill>
              <a:latin typeface="Times New Roman"/>
              <a:ea typeface="Times New Roman"/>
              <a:cs typeface="Times New Roman"/>
            </a:endParaRPr>
          </a:p>
          <a:p>
            <a:pPr algn="just" indent="360045" lvl="0" marL="0" marR="0">
              <a:lnSpc>
                <a:spcPct val="100000"/>
              </a:lnSpc>
              <a:spcBef>
                <a:spcPts val="0"/>
              </a:spcBef>
              <a:spcAft>
                <a:spcPts val="0"/>
              </a:spcAft>
              <a:buAutoNum startAt="1" type="arabicParenR"/>
            </a:pPr>
            <a:r>
              <a:rPr sz="900">
                <a:solidFill>
                  <a:srgbClr val="000000"/>
                </a:solidFill>
                <a:latin typeface="Times New Roman"/>
                <a:ea typeface="Times New Roman"/>
                <a:cs typeface="Times New Roman"/>
              </a:rPr>
              <a:t>Корень средней квадратичной ошибки (RMSE) является одним из двух основных показателей эффективности для моделей прогнозирования регрессии. Это исследование устанавливает среднюю разницу между значениями, спрогнозированными моделями прогнозирования и фактическими значениями. Он дает оценку того, что хорошая модель может предсказать целевое значение (оценку точности);</a:t>
            </a:r>
            <a:endParaRPr sz="900">
              <a:solidFill>
                <a:srgbClr val="000000"/>
              </a:solidFill>
              <a:latin typeface="Times New Roman"/>
              <a:ea typeface="Times New Roman"/>
              <a:cs typeface="Times New Roman"/>
            </a:endParaRPr>
          </a:p>
          <a:p>
            <a:pPr algn="just" indent="360045" lvl="0" marL="0" marR="0">
              <a:lnSpc>
                <a:spcPct val="100000"/>
              </a:lnSpc>
              <a:spcBef>
                <a:spcPts val="0"/>
              </a:spcBef>
              <a:spcAft>
                <a:spcPts val="0"/>
              </a:spcAft>
              <a:buAutoNum startAt="1" type="arabicParenR"/>
            </a:pPr>
            <a:r>
              <a:rPr sz="900">
                <a:solidFill>
                  <a:srgbClr val="000000"/>
                </a:solidFill>
                <a:latin typeface="Times New Roman"/>
                <a:ea typeface="Times New Roman"/>
                <a:cs typeface="Times New Roman"/>
              </a:rPr>
              <a:t>MAE, или Mean Absolute Error (Средняя абсолютная ошибка), это метрика, которая используется для оценки точности моделей машинного обучения, в частности, регрессионных моделей. Она показывает среднее значение абсолютных разностей между прогнозируемыми и фактическими значениями. Чем меньше значение MAE, тем лучше модель предсказывает данные;</a:t>
            </a:r>
            <a:endParaRPr sz="900">
              <a:solidFill>
                <a:srgbClr val="000000"/>
              </a:solidFill>
              <a:latin typeface="Times New Roman"/>
              <a:ea typeface="Times New Roman"/>
              <a:cs typeface="Times New Roman"/>
            </a:endParaRPr>
          </a:p>
          <a:p>
            <a:pPr algn="just" indent="360045" lvl="0" marL="0" marR="0">
              <a:lnSpc>
                <a:spcPct val="100000"/>
              </a:lnSpc>
              <a:spcBef>
                <a:spcPts val="0"/>
              </a:spcBef>
              <a:spcAft>
                <a:spcPts val="0"/>
              </a:spcAft>
              <a:buAutoNum startAt="1" type="arabicParenR"/>
            </a:pPr>
            <a:r>
              <a:rPr sz="900">
                <a:solidFill>
                  <a:srgbClr val="000000"/>
                </a:solidFill>
                <a:latin typeface="Times New Roman"/>
                <a:ea typeface="Times New Roman"/>
                <a:cs typeface="Times New Roman"/>
              </a:rPr>
              <a:t>R2 - Статистический показатель, отражающий объясняющую способность регрессии f: </a:t>
            </a:r>
            <a:r>
              <a:rPr sz="900">
                <a:solidFill>
                  <a:srgbClr val="000000"/>
                </a:solidFill>
                <a:latin typeface="Times New Roman"/>
                <a:ea typeface="Times New Roman"/>
                <a:cs typeface="Times New Roman"/>
              </a:rPr>
              <a:t>X→Y и определяемый как доля дисперсии зависимой переменной, объясненная регрессионной моделью с данным набором независимых переменных. </a:t>
            </a:r>
            <a:r>
              <a:rPr sz="900">
                <a:solidFill>
                  <a:srgbClr val="000000"/>
                </a:solidFill>
                <a:latin typeface="Times New Roman"/>
                <a:ea typeface="Times New Roman"/>
                <a:cs typeface="Times New Roman"/>
              </a:rPr>
              <a:t>Коэффициент детерминации изменяется в диапазоне от − ∞ до 1. Если он равен 1, это соответствует идеальной модели, когда все точки наблюдений лежат точно на линии регрессии, т.е. сумма квадратов их отклонений равна 0. Если коэффициент детерминации равен 0, это означает, что связь между переменными регрессионной модели отсутствует, и вместо нее для оценки значения выходной переменной можно использовать простое среднее ее наблюдаемых значений;</a:t>
            </a:r>
            <a:endParaRPr sz="900">
              <a:solidFill>
                <a:srgbClr val="000000"/>
              </a:solidFill>
              <a:latin typeface="Times New Roman"/>
              <a:ea typeface="Times New Roman"/>
              <a:cs typeface="Times New Roman"/>
            </a:endParaRPr>
          </a:p>
          <a:p>
            <a:pPr algn="l" indent="0" marL="0" marR="0">
              <a:lnSpc>
                <a:spcPct val="90000"/>
              </a:lnSpc>
              <a:spcBef>
                <a:spcPts val="0"/>
              </a:spcBef>
              <a:spcAft>
                <a:spcPts val="0"/>
              </a:spcAft>
            </a:pPr>
            <a:endParaRPr sz="1000">
              <a:solidFill>
                <a:srgbClr val="000000"/>
              </a:solidFill>
              <a:latin typeface="Times New Roman"/>
              <a:ea typeface="Times New Roman"/>
              <a:cs typeface="Times New Roman"/>
            </a:endParaRPr>
          </a:p>
        </p:txBody>
      </p:sp>
      <p:grpSp>
        <p:nvGrpSpPr>
          <p:cNvPr hidden="false" id="211" name="Shape 211"/>
          <p:cNvGrpSpPr/>
          <p:nvPr isPhoto="false"/>
        </p:nvGrpSpPr>
        <p:grpSpPr>
          <a:xfrm flipH="false" flipV="false" rot="0">
            <a:off x="3174142" y="465309"/>
            <a:ext cx="6583489" cy="666000"/>
            <a:chOff x="0" y="0"/>
            <a:chExt cx="6583489" cy="666000"/>
          </a:xfrm>
        </p:grpSpPr>
        <p:sp>
          <p:nvSpPr>
            <p:cNvPr hidden="false" id="212" name="Shape 212"/>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Построение и тестирование моделей машинного обучения</a:t>
              </a:r>
              <a:endParaRPr b="false" cap="none" i="false" spc="180" strike="noStrike" sz="2800" u="none">
                <a:solidFill>
                  <a:schemeClr val="lt1"/>
                </a:solidFill>
                <a:latin typeface="ALS Sector Bold"/>
                <a:ea typeface="ALS Sector Bold"/>
                <a:cs typeface="ALS Sector Bold"/>
              </a:endParaRPr>
            </a:p>
          </p:txBody>
        </p:sp>
        <p:sp>
          <p:nvSpPr>
            <p:cNvPr hidden="false" id="213" name="Shape 213"/>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214" name="Shape 214"/>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216" name="Picture 216"/>
          <p:cNvPicPr preferRelativeResize="true"/>
          <p:nvPr isPhoto="false"/>
        </p:nvPicPr>
        <p:blipFill>
          <a:blip r:embed="rId1"/>
        </p:blipFill>
        <p:spPr>
          <a:xfrm flipH="false" flipV="false" rot="0">
            <a:off x="139783" y="4990728"/>
            <a:ext cx="3582043" cy="1430132"/>
          </a:xfrm>
          <a:prstGeom prst="rect">
            <a:avLst/>
          </a:prstGeom>
        </p:spPr>
      </p:pic>
      <p:pic>
        <p:nvPicPr>
          <p:cNvPr hidden="false" id="218" name="Picture 218"/>
          <p:cNvPicPr preferRelativeResize="true"/>
          <p:nvPr isPhoto="false"/>
        </p:nvPicPr>
        <p:blipFill>
          <a:blip r:embed="rId2"/>
        </p:blipFill>
        <p:spPr>
          <a:xfrm flipH="false" flipV="false" rot="0">
            <a:off x="127412" y="2832141"/>
            <a:ext cx="3665077" cy="2109774"/>
          </a:xfrm>
          <a:prstGeom prst="rect">
            <a:avLst/>
          </a:prstGeom>
        </p:spPr>
      </p:pic>
      <p:pic>
        <p:nvPicPr>
          <p:cNvPr hidden="false" id="220" name="Picture 220"/>
          <p:cNvPicPr preferRelativeResize="true"/>
          <p:nvPr isPhoto="false"/>
        </p:nvPicPr>
        <p:blipFill>
          <a:blip r:embed="rId3"/>
        </p:blipFill>
        <p:spPr>
          <a:xfrm flipH="false" flipV="false" rot="0">
            <a:off x="3807526" y="2825956"/>
            <a:ext cx="2742044" cy="2742045"/>
          </a:xfrm>
          <a:prstGeom prst="rect">
            <a:avLst/>
          </a:prstGeom>
        </p:spPr>
      </p:pic>
      <p:pic>
        <p:nvPicPr>
          <p:cNvPr hidden="false" id="222" name="Picture 222"/>
          <p:cNvPicPr preferRelativeResize="true"/>
          <p:nvPr isPhoto="false"/>
        </p:nvPicPr>
        <p:blipFill>
          <a:blip r:embed="rId4"/>
        </p:blipFill>
        <p:spPr>
          <a:xfrm flipH="false" flipV="false" rot="0">
            <a:off x="6578435" y="2825956"/>
            <a:ext cx="2742045" cy="2742045"/>
          </a:xfrm>
          <a:prstGeom prst="rect">
            <a:avLst/>
          </a:prstGeom>
        </p:spPr>
      </p:pic>
      <p:pic>
        <p:nvPicPr>
          <p:cNvPr hidden="false" id="224" name="Picture 224"/>
          <p:cNvPicPr preferRelativeResize="true"/>
          <p:nvPr isPhoto="false"/>
        </p:nvPicPr>
        <p:blipFill>
          <a:blip r:embed="rId5"/>
        </p:blipFill>
        <p:spPr>
          <a:xfrm flipH="false" flipV="false" rot="0">
            <a:off x="9355529" y="2819771"/>
            <a:ext cx="2724726" cy="2698748"/>
          </a:xfrm>
          <a:prstGeom prst="rect">
            <a:avLst/>
          </a:prstGeom>
        </p:spPr>
      </p:pic>
    </p:spTree>
  </p:cSld>
</p:sld>
</file>

<file path=ppt/slides/slide11.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225" name="GroupShape 225"/>
        <p:cNvGrpSpPr/>
        <p:nvPr isPhoto="false"/>
      </p:nvGrpSpPr>
      <p:grpSpPr>
        <a:xfrm flipH="false" flipV="false" rot="0">
          <a:off x="0" y="0"/>
          <a:ext cx="0" cy="0"/>
          <a:chOff x="0" y="0"/>
          <a:chExt cx="0" cy="0"/>
        </a:xfrm>
      </p:grpSpPr>
      <p:sp>
        <p:nvSpPr>
          <p:cNvPr hidden="false" id="226" name="Shape 226"/>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227" name="Shape 227"/>
          <p:cNvSpPr txBox="true"/>
          <p:nvPr isPhoto="false"/>
        </p:nvSpPr>
        <p:spPr>
          <a:xfrm flipH="false" flipV="false" rot="0">
            <a:off x="102672" y="1285875"/>
            <a:ext cx="7771378" cy="475493"/>
          </a:xfrm>
          <a:prstGeom prst="rect">
            <a:avLst/>
          </a:prstGeom>
          <a:noFill/>
          <a:ln>
            <a:noFill/>
          </a:ln>
        </p:spPr>
        <p:txBody>
          <a:bodyPr anchor="t" bIns="38350" lIns="76725" rIns="76725" tIns="38350" wrap="square">
            <a:noAutofit/>
          </a:bodyPr>
          <a:p>
            <a:pPr algn="l" indent="0" marL="0" marR="0">
              <a:lnSpc>
                <a:spcPct val="90000"/>
              </a:lnSpc>
              <a:spcBef>
                <a:spcPts val="0"/>
              </a:spcBef>
              <a:spcAft>
                <a:spcPts val="0"/>
              </a:spcAft>
            </a:pPr>
            <a:r>
              <a:rPr sz="1000">
                <a:solidFill>
                  <a:srgbClr val="000000"/>
                </a:solidFill>
                <a:latin typeface="+mn-lt"/>
                <a:ea typeface="+mn-ea"/>
                <a:cs typeface="+mn-cs"/>
              </a:rPr>
              <a:t>Нейро́нная сеть (нейросе́ть) — математическая модель, а также её программное или аппаратное воплощение, построенная по принципу организации нервных сетей (биологических нейронных сетей) — сетей нервных клеток (нейронов) живого организма.</a:t>
            </a:r>
            <a:endParaRPr sz="1000">
              <a:solidFill>
                <a:srgbClr val="000000"/>
              </a:solidFill>
              <a:latin typeface="Times New Roman"/>
              <a:ea typeface="Times New Roman"/>
              <a:cs typeface="Times New Roman"/>
            </a:endParaRPr>
          </a:p>
        </p:txBody>
      </p:sp>
      <p:grpSp>
        <p:nvGrpSpPr>
          <p:cNvPr hidden="false" id="228" name="Shape 228"/>
          <p:cNvGrpSpPr/>
          <p:nvPr isPhoto="false"/>
        </p:nvGrpSpPr>
        <p:grpSpPr>
          <a:xfrm flipH="false" flipV="false" rot="0">
            <a:off x="3174142" y="465309"/>
            <a:ext cx="6583489" cy="666000"/>
            <a:chOff x="0" y="0"/>
            <a:chExt cx="6583489" cy="666000"/>
          </a:xfrm>
        </p:grpSpPr>
        <p:sp>
          <p:nvSpPr>
            <p:cNvPr hidden="false" id="229" name="Shape 229"/>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Построение и тестирование модели нейронной сети</a:t>
              </a:r>
              <a:endParaRPr b="false" cap="none" i="false" spc="180" strike="noStrike" sz="2800" u="none">
                <a:solidFill>
                  <a:schemeClr val="lt1"/>
                </a:solidFill>
                <a:latin typeface="ALS Sector Bold"/>
                <a:ea typeface="ALS Sector Bold"/>
                <a:cs typeface="ALS Sector Bold"/>
              </a:endParaRPr>
            </a:p>
          </p:txBody>
        </p:sp>
        <p:sp>
          <p:nvSpPr>
            <p:cNvPr hidden="false" id="230" name="Shape 230"/>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231" name="Shape 231"/>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233" name="Picture 233"/>
          <p:cNvPicPr preferRelativeResize="true"/>
          <p:nvPr isPhoto="false"/>
        </p:nvPicPr>
        <p:blipFill>
          <a:blip r:embed="rId1"/>
        </p:blipFill>
        <p:spPr>
          <a:xfrm flipH="false" flipV="false" rot="0">
            <a:off x="158338" y="5132985"/>
            <a:ext cx="2950097" cy="466790"/>
          </a:xfrm>
          <a:prstGeom prst="rect">
            <a:avLst/>
          </a:prstGeom>
        </p:spPr>
      </p:pic>
      <p:pic>
        <p:nvPicPr>
          <p:cNvPr hidden="false" id="235" name="Picture 235"/>
          <p:cNvPicPr preferRelativeResize="true"/>
          <p:nvPr isPhoto="false"/>
        </p:nvPicPr>
        <p:blipFill>
          <a:blip r:embed="rId2"/>
        </p:blipFill>
        <p:spPr>
          <a:xfrm flipH="false" flipV="false" rot="0">
            <a:off x="145968" y="4557774"/>
            <a:ext cx="2964773" cy="489798"/>
          </a:xfrm>
          <a:prstGeom prst="rect">
            <a:avLst/>
          </a:prstGeom>
        </p:spPr>
      </p:pic>
      <p:pic>
        <p:nvPicPr>
          <p:cNvPr hidden="false" id="237" name="Picture 237"/>
          <p:cNvPicPr preferRelativeResize="true"/>
          <p:nvPr isPhoto="false"/>
        </p:nvPicPr>
        <p:blipFill>
          <a:blip r:embed="rId3"/>
        </p:blipFill>
        <p:spPr>
          <a:xfrm flipH="false" flipV="false" rot="0">
            <a:off x="102672" y="5671085"/>
            <a:ext cx="2959564" cy="409632"/>
          </a:xfrm>
          <a:prstGeom prst="rect">
            <a:avLst/>
          </a:prstGeom>
        </p:spPr>
      </p:pic>
      <p:pic>
        <p:nvPicPr>
          <p:cNvPr hidden="false" id="239" name="Picture 239"/>
          <p:cNvPicPr preferRelativeResize="true"/>
          <p:nvPr isPhoto="false"/>
        </p:nvPicPr>
        <p:blipFill>
          <a:blip r:embed="rId4"/>
        </p:blipFill>
        <p:spPr>
          <a:xfrm flipH="false" flipV="false" rot="0">
            <a:off x="133598" y="1811605"/>
            <a:ext cx="3863301" cy="2685516"/>
          </a:xfrm>
          <a:prstGeom prst="rect">
            <a:avLst/>
          </a:prstGeom>
        </p:spPr>
      </p:pic>
      <p:pic>
        <p:nvPicPr>
          <p:cNvPr hidden="false" id="241" name="Picture 241"/>
          <p:cNvPicPr preferRelativeResize="true"/>
          <p:nvPr isPhoto="false"/>
        </p:nvPicPr>
        <p:blipFill>
          <a:blip r:embed="rId5"/>
        </p:blipFill>
        <p:spPr>
          <a:xfrm flipH="false" flipV="false" rot="0">
            <a:off x="4067299" y="1830161"/>
            <a:ext cx="3003091" cy="2681362"/>
          </a:xfrm>
          <a:prstGeom prst="rect">
            <a:avLst/>
          </a:prstGeom>
        </p:spPr>
      </p:pic>
      <p:pic>
        <p:nvPicPr>
          <p:cNvPr hidden="false" id="243" name="Picture 243"/>
          <p:cNvPicPr preferRelativeResize="true"/>
          <p:nvPr isPhoto="false"/>
        </p:nvPicPr>
        <p:blipFill>
          <a:blip r:embed="rId6"/>
        </p:blipFill>
        <p:spPr>
          <a:xfrm flipH="false" flipV="false" rot="0">
            <a:off x="7240237" y="1830161"/>
            <a:ext cx="4431615" cy="2192525"/>
          </a:xfrm>
          <a:prstGeom prst="rect">
            <a:avLst/>
          </a:prstGeom>
        </p:spPr>
      </p:pic>
      <p:pic>
        <p:nvPicPr>
          <p:cNvPr hidden="false" id="245" name="Picture 245"/>
          <p:cNvPicPr preferRelativeResize="true"/>
          <p:nvPr isPhoto="false"/>
        </p:nvPicPr>
        <p:blipFill>
          <a:blip r:embed="rId7"/>
        </p:blipFill>
        <p:spPr>
          <a:xfrm flipH="false" flipV="false" rot="0">
            <a:off x="7221681" y="4087709"/>
            <a:ext cx="4539709" cy="2206514"/>
          </a:xfrm>
          <a:prstGeom prst="rect">
            <a:avLst/>
          </a:prstGeom>
        </p:spPr>
      </p:pic>
      <p:pic>
        <p:nvPicPr>
          <p:cNvPr hidden="false" id="247" name="Picture 247"/>
          <p:cNvPicPr preferRelativeResize="true"/>
          <p:nvPr isPhoto="false"/>
        </p:nvPicPr>
        <p:blipFill>
          <a:blip r:embed="rId8"/>
        </p:blipFill>
        <p:spPr>
          <a:xfrm flipH="false" flipV="false" rot="0">
            <a:off x="3158094" y="4644365"/>
            <a:ext cx="3970310" cy="978725"/>
          </a:xfrm>
          <a:prstGeom prst="rect">
            <a:avLst/>
          </a:prstGeom>
        </p:spPr>
      </p:pic>
    </p:spTree>
  </p:cSld>
</p:sld>
</file>

<file path=ppt/slides/slide12.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248" name="GroupShape 248"/>
        <p:cNvGrpSpPr/>
        <p:nvPr isPhoto="false"/>
      </p:nvGrpSpPr>
      <p:grpSpPr>
        <a:xfrm flipH="false" flipV="false" rot="0">
          <a:off x="0" y="0"/>
          <a:ext cx="0" cy="0"/>
          <a:chOff x="0" y="0"/>
          <a:chExt cx="0" cy="0"/>
        </a:xfrm>
      </p:grpSpPr>
      <p:sp>
        <p:nvSpPr>
          <p:cNvPr hidden="false" id="249" name="Shape 249"/>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250" name="Shape 250"/>
          <p:cNvSpPr txBox="true"/>
          <p:nvPr isPhoto="false"/>
        </p:nvSpPr>
        <p:spPr>
          <a:xfrm flipH="false" flipV="false" rot="0">
            <a:off x="108857" y="1273505"/>
            <a:ext cx="7771378" cy="623935"/>
          </a:xfrm>
          <a:prstGeom prst="rect">
            <a:avLst/>
          </a:prstGeom>
          <a:noFill/>
          <a:ln>
            <a:noFill/>
          </a:ln>
        </p:spPr>
        <p:txBody>
          <a:bodyPr anchor="t" bIns="38350" lIns="76725" rIns="76725" tIns="38350" wrap="square">
            <a:noAutofit/>
          </a:bodyPr>
          <a:p>
            <a:pPr algn="just" indent="450215" marL="0" marR="0">
              <a:lnSpc>
                <a:spcPct val="90000"/>
              </a:lnSpc>
              <a:spcBef>
                <a:spcPts val="0"/>
              </a:spcBef>
              <a:spcAft>
                <a:spcPts val="0"/>
              </a:spcAft>
            </a:pPr>
            <a:r>
              <a:rPr sz="1000">
                <a:solidFill>
                  <a:srgbClr val="000000"/>
                </a:solidFill>
                <a:latin typeface="Times New Roman"/>
                <a:ea typeface="Times New Roman"/>
                <a:cs typeface="Times New Roman"/>
              </a:rPr>
              <a:t>При разработке приложения нам понадобилась библиотека </a:t>
            </a:r>
            <a:r>
              <a:rPr sz="1000">
                <a:solidFill>
                  <a:srgbClr val="000000"/>
                </a:solidFill>
                <a:latin typeface="Times New Roman"/>
                <a:ea typeface="Times New Roman"/>
                <a:cs typeface="Times New Roman"/>
              </a:rPr>
              <a:t>Flask</a:t>
            </a:r>
            <a:r>
              <a:rPr sz="1000">
                <a:solidFill>
                  <a:srgbClr val="000000"/>
                </a:solidFill>
                <a:latin typeface="Times New Roman"/>
                <a:ea typeface="Times New Roman"/>
                <a:cs typeface="Times New Roman"/>
              </a:rPr>
              <a:t>, при помощи которой мы смогли создать и реализовать функционал нашего приложения</a:t>
            </a:r>
            <a:r>
              <a:rPr sz="1000">
                <a:solidFill>
                  <a:srgbClr val="000000"/>
                </a:solidFill>
                <a:latin typeface="Times New Roman"/>
                <a:ea typeface="Times New Roman"/>
                <a:cs typeface="Times New Roman"/>
              </a:rPr>
              <a:t>.</a:t>
            </a:r>
            <a:r>
              <a:rPr sz="1000">
                <a:solidFill>
                  <a:srgbClr val="000000"/>
                </a:solidFill>
                <a:latin typeface="Times New Roman"/>
                <a:ea typeface="Times New Roman"/>
                <a:cs typeface="Times New Roman"/>
              </a:rPr>
              <a:t> Помимо библиотеки </a:t>
            </a:r>
            <a:r>
              <a:rPr sz="1000">
                <a:solidFill>
                  <a:srgbClr val="000000"/>
                </a:solidFill>
                <a:latin typeface="Times New Roman"/>
                <a:ea typeface="Times New Roman"/>
                <a:cs typeface="Times New Roman"/>
              </a:rPr>
              <a:t>Flask</a:t>
            </a:r>
            <a:r>
              <a:rPr sz="1000">
                <a:solidFill>
                  <a:srgbClr val="000000"/>
                </a:solidFill>
                <a:latin typeface="Times New Roman"/>
                <a:ea typeface="Times New Roman"/>
                <a:cs typeface="Times New Roman"/>
              </a:rPr>
              <a:t> мы ещё использовали библиотеку </a:t>
            </a:r>
            <a:r>
              <a:rPr sz="1000">
                <a:solidFill>
                  <a:srgbClr val="000000"/>
                </a:solidFill>
                <a:latin typeface="Times New Roman"/>
                <a:ea typeface="Times New Roman"/>
                <a:cs typeface="Times New Roman"/>
              </a:rPr>
              <a:t>tensorflow</a:t>
            </a:r>
            <a:r>
              <a:rPr sz="1000">
                <a:solidFill>
                  <a:srgbClr val="000000"/>
                </a:solidFill>
                <a:latin typeface="Times New Roman"/>
                <a:ea typeface="Times New Roman"/>
                <a:cs typeface="Times New Roman"/>
              </a:rPr>
              <a:t> </a:t>
            </a:r>
            <a:r>
              <a:rPr sz="1000">
                <a:solidFill>
                  <a:srgbClr val="000000"/>
                </a:solidFill>
                <a:latin typeface="Times New Roman"/>
                <a:ea typeface="Times New Roman"/>
                <a:cs typeface="Times New Roman"/>
              </a:rPr>
              <a:t>и </a:t>
            </a:r>
            <a:r>
              <a:rPr sz="1000">
                <a:solidFill>
                  <a:srgbClr val="000000"/>
                </a:solidFill>
                <a:latin typeface="Times New Roman"/>
                <a:ea typeface="Times New Roman"/>
                <a:cs typeface="Times New Roman"/>
              </a:rPr>
              <a:t>pickle</a:t>
            </a:r>
            <a:r>
              <a:rPr sz="1000">
                <a:solidFill>
                  <a:srgbClr val="000000"/>
                </a:solidFill>
                <a:latin typeface="Times New Roman"/>
                <a:ea typeface="Times New Roman"/>
                <a:cs typeface="Times New Roman"/>
              </a:rPr>
              <a:t> для внедрения наших моделей в приложение.</a:t>
            </a:r>
            <a:r>
              <a:rPr sz="1000">
                <a:solidFill>
                  <a:srgbClr val="000000"/>
                </a:solidFill>
                <a:latin typeface="Times New Roman"/>
                <a:ea typeface="Times New Roman"/>
                <a:cs typeface="Times New Roman"/>
              </a:rPr>
              <a:t> </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endParaRPr sz="1000">
              <a:solidFill>
                <a:srgbClr val="000000"/>
              </a:solidFill>
              <a:latin typeface="Times New Roman"/>
              <a:ea typeface="Times New Roman"/>
              <a:cs typeface="Times New Roman"/>
            </a:endParaRPr>
          </a:p>
        </p:txBody>
      </p:sp>
      <p:grpSp>
        <p:nvGrpSpPr>
          <p:cNvPr hidden="false" id="251" name="Shape 251"/>
          <p:cNvGrpSpPr/>
          <p:nvPr isPhoto="false"/>
        </p:nvGrpSpPr>
        <p:grpSpPr>
          <a:xfrm flipH="false" flipV="false" rot="0">
            <a:off x="3174142" y="465309"/>
            <a:ext cx="6583489" cy="666000"/>
            <a:chOff x="0" y="0"/>
            <a:chExt cx="6583489" cy="666000"/>
          </a:xfrm>
        </p:grpSpPr>
        <p:sp>
          <p:nvSpPr>
            <p:cNvPr hidden="false" id="252" name="Shape 252"/>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Разработка приложения, создание репозитория</a:t>
              </a:r>
              <a:endParaRPr b="false" cap="none" i="false" spc="180" strike="noStrike" sz="2800" u="none">
                <a:solidFill>
                  <a:schemeClr val="lt1"/>
                </a:solidFill>
                <a:latin typeface="ALS Sector Bold"/>
                <a:ea typeface="ALS Sector Bold"/>
                <a:cs typeface="ALS Sector Bold"/>
              </a:endParaRPr>
            </a:p>
          </p:txBody>
        </p:sp>
        <p:sp>
          <p:nvSpPr>
            <p:cNvPr hidden="false" id="253" name="Shape 253"/>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254" name="Shape 254"/>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256" name="Picture 256"/>
          <p:cNvPicPr preferRelativeResize="true"/>
          <p:nvPr isPhoto="false"/>
        </p:nvPicPr>
        <p:blipFill>
          <a:blip r:embed="rId1"/>
        </p:blipFill>
        <p:spPr>
          <a:xfrm flipH="false" flipV="false" rot="0">
            <a:off x="158338" y="1972417"/>
            <a:ext cx="3549879" cy="3997585"/>
          </a:xfrm>
          <a:prstGeom prst="rect">
            <a:avLst/>
          </a:prstGeom>
        </p:spPr>
      </p:pic>
      <p:pic>
        <p:nvPicPr>
          <p:cNvPr hidden="false" id="258" name="Picture 258"/>
          <p:cNvPicPr preferRelativeResize="true"/>
          <p:nvPr isPhoto="false"/>
        </p:nvPicPr>
        <p:blipFill>
          <a:blip r:embed="rId2"/>
        </p:blipFill>
        <p:spPr>
          <a:xfrm flipH="false" flipV="false" rot="0">
            <a:off x="3764230" y="1972417"/>
            <a:ext cx="4049757" cy="2669130"/>
          </a:xfrm>
          <a:prstGeom prst="rect">
            <a:avLst/>
          </a:prstGeom>
        </p:spPr>
      </p:pic>
      <p:pic>
        <p:nvPicPr>
          <p:cNvPr hidden="false" id="260" name="Picture 260"/>
          <p:cNvPicPr preferRelativeResize="true"/>
          <p:nvPr isPhoto="false"/>
        </p:nvPicPr>
        <p:blipFill>
          <a:blip r:embed="rId3"/>
        </p:blipFill>
        <p:spPr>
          <a:xfrm flipH="false" flipV="false" rot="0">
            <a:off x="3770416" y="4712400"/>
            <a:ext cx="2667373" cy="514422"/>
          </a:xfrm>
          <a:prstGeom prst="rect">
            <a:avLst/>
          </a:prstGeom>
        </p:spPr>
      </p:pic>
      <p:sp>
        <p:nvSpPr>
          <p:cNvPr hidden="false" id="261" name="Shape 261"/>
          <p:cNvSpPr txBox="true"/>
          <p:nvPr isPhoto="false"/>
        </p:nvSpPr>
        <p:spPr>
          <a:xfrm flipH="false" flipV="false" rot="0">
            <a:off x="8007185" y="1273505"/>
            <a:ext cx="3460388" cy="2751598"/>
          </a:xfrm>
          <a:prstGeom prst="rect">
            <a:avLst/>
          </a:prstGeom>
          <a:noFill/>
          <a:ln>
            <a:noFill/>
          </a:ln>
        </p:spPr>
        <p:txBody>
          <a:bodyPr anchor="t" bIns="38350" lIns="76725" rIns="76725" tIns="38350" wrap="square">
            <a:noAutofit/>
          </a:bodyPr>
          <a:lstStyle>
            <a:defPPr/>
            <a:lvl1pPr indent="0" lvl="0" marL="0"/>
            <a:lvl2pPr indent="0" lvl="1" marL="457200"/>
            <a:lvl3pPr indent="0" lvl="2" marL="914400"/>
            <a:lvl4pPr indent="0" lvl="3" marL="1371600"/>
            <a:lvl5pPr indent="0" lvl="4" marL="1828800"/>
            <a:lvl6pPr indent="0" lvl="5" marL="2286000"/>
            <a:lvl7pPr indent="0" lvl="6" marL="2743200"/>
            <a:lvl8pPr indent="0" lvl="7" marL="3200400"/>
            <a:lvl9pPr indent="0" lvl="8" marL="3657600"/>
          </a:lstStyle>
          <a:p>
            <a:pPr algn="l" indent="0" marL="0" marR="0">
              <a:lnSpc>
                <a:spcPct val="90000"/>
              </a:lnSpc>
              <a:spcBef>
                <a:spcPts val="0"/>
              </a:spcBef>
              <a:spcAft>
                <a:spcPts val="0"/>
              </a:spcAft>
            </a:pPr>
            <a:r>
              <a:rPr sz="1000">
                <a:solidFill>
                  <a:srgbClr val="000000"/>
                </a:solidFill>
                <a:latin typeface="Times New Roman"/>
                <a:ea typeface="Times New Roman"/>
                <a:cs typeface="Times New Roman"/>
              </a:rPr>
              <a:t>Инструкция.</a:t>
            </a:r>
            <a:endParaRPr sz="1000">
              <a:solidFill>
                <a:srgbClr val="000000"/>
              </a:solidFill>
              <a:latin typeface="Times New Roman"/>
              <a:ea typeface="Times New Roman"/>
              <a:cs typeface="Times New Roman"/>
            </a:endParaRPr>
          </a:p>
          <a:p>
            <a:pPr algn="just" indent="0" marL="0" marR="0">
              <a:lnSpc>
                <a:spcPct val="90000"/>
              </a:lnSpc>
              <a:spcBef>
                <a:spcPts val="0"/>
              </a:spcBef>
              <a:spcAft>
                <a:spcPts val="0"/>
              </a:spcAft>
            </a:pPr>
            <a:r>
              <a:rPr sz="1000">
                <a:solidFill>
                  <a:srgbClr val="000000"/>
                </a:solidFill>
                <a:latin typeface="Times New Roman"/>
                <a:ea typeface="Times New Roman"/>
                <a:cs typeface="Times New Roman"/>
              </a:rPr>
              <a:t>Для использования приложения необходимо:</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1) Запустить файл my_app.py</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2) Выполнить код из файла my_app.py</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3) Перейти в интернет браузере по адресу: </a:t>
            </a:r>
            <a:r>
              <a:rPr sz="1000" u="sng">
                <a:solidFill>
                  <a:schemeClr val="tx1"/>
                </a:solidFill>
                <a:latin typeface="Times New Roman"/>
                <a:ea typeface="Times New Roman"/>
                <a:cs typeface="Times New Roman"/>
                <a:hlinkClick r:id="rId4"/>
              </a:rPr>
              <a:t>http://127.0.0.1:5000</a:t>
            </a:r>
            <a:r>
              <a:rPr sz="1000">
                <a:solidFill>
                  <a:srgbClr val="000000"/>
                </a:solidFill>
                <a:latin typeface="Times New Roman"/>
                <a:ea typeface="Times New Roman"/>
                <a:cs typeface="Times New Roman"/>
              </a:rPr>
              <a:t>. По данному адресу открывает веб-интерфейс приложения.</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4) В веб-интерефейся необходимо ввести все независимые переменные. Все поля являются обязательными для заполнения. </a:t>
            </a:r>
            <a:r>
              <a:rPr sz="1000">
                <a:solidFill>
                  <a:srgbClr val="000000"/>
                </a:solidFill>
                <a:latin typeface="Times New Roman"/>
                <a:ea typeface="Times New Roman"/>
                <a:cs typeface="Times New Roman"/>
              </a:rPr>
              <a:t>Значения вводятся в виде целых чисел или чисел с плавающей точкой (запятые или текстовые символы не используются).</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5) Для получения прогноза необходимо нажать кнопку «рассчитать». </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6) Для удаления заполненных значений можно также использовать кнопку «сброс».</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7) После нажатия кнопки «рассчитать». Выводится прогнозное значение.</a:t>
            </a:r>
            <a:endParaRPr sz="10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1000">
                <a:solidFill>
                  <a:srgbClr val="000000"/>
                </a:solidFill>
                <a:latin typeface="Times New Roman"/>
                <a:ea typeface="Times New Roman"/>
                <a:cs typeface="Times New Roman"/>
              </a:rPr>
              <a:t>8) Для остановки работы программы в окне терминала (IDLE) нажимается команда ctrl + c</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endParaRPr sz="1000">
              <a:solidFill>
                <a:srgbClr val="000000"/>
              </a:solidFill>
              <a:latin typeface="Times New Roman"/>
              <a:ea typeface="Times New Roman"/>
              <a:cs typeface="Times New Roman"/>
            </a:endParaRPr>
          </a:p>
        </p:txBody>
      </p:sp>
      <p:sp>
        <p:nvSpPr>
          <p:cNvPr hidden="false" id="262" name="Shape 262"/>
          <p:cNvSpPr txBox="true"/>
          <p:nvPr isPhoto="false"/>
        </p:nvSpPr>
        <p:spPr>
          <a:xfrm flipH="false" flipV="false" rot="0">
            <a:off x="8013370" y="4081524"/>
            <a:ext cx="3466573" cy="753821"/>
          </a:xfrm>
          <a:prstGeom prst="rect">
            <a:avLst/>
          </a:prstGeom>
          <a:noFill/>
          <a:ln>
            <a:noFill/>
          </a:ln>
        </p:spPr>
        <p:txBody>
          <a:bodyPr anchor="t" bIns="38350" lIns="76725" rIns="76725" tIns="38350" wrap="square">
            <a:noAutofit/>
          </a:bodyPr>
          <a:p>
            <a:pPr algn="just" indent="450215" marL="0" marR="0">
              <a:lnSpc>
                <a:spcPct val="150000"/>
              </a:lnSpc>
              <a:spcBef>
                <a:spcPts val="0"/>
              </a:spcBef>
              <a:spcAft>
                <a:spcPts val="0"/>
              </a:spcAft>
            </a:pPr>
            <a:r>
              <a:rPr sz="1000">
                <a:solidFill>
                  <a:srgbClr val="000000"/>
                </a:solidFill>
                <a:highlight>
                  <a:srgbClr val="FFFFFF"/>
                </a:highlight>
                <a:latin typeface="Times New Roman"/>
                <a:ea typeface="Times New Roman"/>
                <a:cs typeface="Times New Roman"/>
              </a:rPr>
              <a:t>Репозиторий был создан на платформе github.com по адресу:  </a:t>
            </a:r>
            <a:r>
              <a:rPr sz="1000" u="sng">
                <a:solidFill>
                  <a:schemeClr val="tx1"/>
                </a:solidFill>
                <a:latin typeface="Times New Roman"/>
                <a:ea typeface="Times New Roman"/>
                <a:cs typeface="Times New Roman"/>
                <a:hlinkClick r:id="rId5"/>
              </a:rPr>
              <a:t>https://github.com/CyberNychu/VKR_Data_science</a:t>
            </a:r>
            <a:r>
              <a:rPr sz="1000">
                <a:solidFill>
                  <a:srgbClr val="000000"/>
                </a:solidFill>
                <a:latin typeface="Times New Roman"/>
                <a:ea typeface="Times New Roman"/>
                <a:cs typeface="Times New Roman"/>
              </a:rPr>
              <a:t>.</a:t>
            </a:r>
            <a:endParaRPr sz="1000" u="sng">
              <a:solidFill>
                <a:srgbClr val="000000"/>
              </a:solidFill>
              <a:highlight>
                <a:srgbClr val="FFFFFF"/>
              </a:highlight>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highlight>
                  <a:srgbClr val="FFFFFF"/>
                </a:highlight>
                <a:latin typeface="Times New Roman"/>
                <a:ea typeface="Times New Roman"/>
                <a:cs typeface="Times New Roman"/>
              </a:rPr>
              <a:t>В репозиторий размещены все необходимые файлы и документы.</a:t>
            </a:r>
            <a:endParaRPr sz="1000">
              <a:solidFill>
                <a:srgbClr val="000000"/>
              </a:solidFill>
              <a:highlight>
                <a:srgbClr val="FFFFFF"/>
              </a:highlight>
              <a:latin typeface="Times New Roman"/>
              <a:ea typeface="Times New Roman"/>
              <a:cs typeface="Times New Roman"/>
            </a:endParaRPr>
          </a:p>
        </p:txBody>
      </p:sp>
    </p:spTree>
  </p:cSld>
</p:sld>
</file>

<file path=ppt/slides/slide13.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263" name="GroupShape 263"/>
        <p:cNvGrpSpPr/>
        <p:nvPr isPhoto="false"/>
      </p:nvGrpSpPr>
      <p:grpSpPr>
        <a:xfrm flipH="false" flipV="false" rot="0">
          <a:off x="0" y="0"/>
          <a:ext cx="0" cy="0"/>
          <a:chOff x="0" y="0"/>
          <a:chExt cx="0" cy="0"/>
        </a:xfrm>
      </p:grpSpPr>
      <p:sp>
        <p:nvSpPr>
          <p:cNvPr hidden="false" id="264" name="Shape 264"/>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265" name="Shape 265"/>
          <p:cNvSpPr txBox="true"/>
          <p:nvPr isPhoto="false"/>
        </p:nvSpPr>
        <p:spPr>
          <a:xfrm flipH="false" flipV="false" rot="0">
            <a:off x="504701" y="1304430"/>
            <a:ext cx="11383456" cy="4477230"/>
          </a:xfrm>
          <a:prstGeom prst="rect">
            <a:avLst/>
          </a:prstGeom>
          <a:noFill/>
          <a:ln>
            <a:noFill/>
          </a:ln>
        </p:spPr>
        <p:txBody>
          <a:bodyPr anchor="t" bIns="38350" lIns="76725" rIns="76725" tIns="38350" wrap="square">
            <a:noAutofit/>
          </a:bodyPr>
          <a:lstStyle>
            <a:defPPr/>
            <a:lvl1pPr indent="0" lvl="0" marL="0"/>
            <a:lvl2pPr indent="0" lvl="1" marL="457200"/>
            <a:lvl3pPr indent="0" lvl="2" marL="914400"/>
            <a:lvl4pPr indent="0" lvl="3" marL="1371600"/>
            <a:lvl5pPr indent="0" lvl="4" marL="1828800"/>
            <a:lvl6pPr indent="0" lvl="5" marL="2286000"/>
            <a:lvl7pPr indent="0" lvl="6" marL="2743200"/>
            <a:lvl8pPr indent="0" lvl="7" marL="3200400"/>
            <a:lvl9pPr indent="0" lvl="8" marL="3657600"/>
          </a:lstStyle>
          <a:p>
            <a:pPr algn="just" indent="360045" marL="0" marR="0">
              <a:lnSpc>
                <a:spcPct val="150000"/>
              </a:lnSpc>
              <a:spcBef>
                <a:spcPts val="0"/>
              </a:spcBef>
              <a:spcAft>
                <a:spcPts val="0"/>
              </a:spcAft>
            </a:pPr>
            <a:r>
              <a:rPr sz="1000">
                <a:solidFill>
                  <a:srgbClr val="000000"/>
                </a:solidFill>
                <a:latin typeface="Times New Roman"/>
                <a:ea typeface="Times New Roman"/>
                <a:cs typeface="Times New Roman"/>
              </a:rPr>
              <a:t>Процессе выполнения выпускной квалификационной работы были исполнены следующие задачи: </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1) Изучены теоретические основы и методы решения поставленной задачи;</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2) Проведен разведочный анализ предложенных данных;</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3) Проведена предварительная обработка предложенных данных;</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4) Построены, обучены и протестированы модели машинного обучения для прогноза значений переменных </a:t>
            </a:r>
            <a:r>
              <a:rPr sz="1000">
                <a:solidFill>
                  <a:srgbClr val="000000"/>
                </a:solidFill>
                <a:latin typeface="Times New Roman"/>
                <a:ea typeface="Times New Roman"/>
                <a:cs typeface="Times New Roman"/>
              </a:rPr>
              <a:t>«Модуль упругости при растяжении, ГПа» и «Прочность при растяжении, МПа»;</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5) Построена, обучена и протестирована модель нейронной сети, которая прогнозирует значение переменной «Соотношение матрица-наполнитель»;</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6) Разработано приложение, которое использует модель нейронной сети и выдает прогнозное значение </a:t>
            </a:r>
            <a:r>
              <a:rPr sz="1000">
                <a:solidFill>
                  <a:srgbClr val="000000"/>
                </a:solidFill>
                <a:latin typeface="Times New Roman"/>
                <a:ea typeface="Times New Roman"/>
                <a:cs typeface="Times New Roman"/>
              </a:rPr>
              <a:t> переменной «Соотношение матрица-наполнитель». Подготовлена инструкция по использованию программы;</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7) Создан </a:t>
            </a:r>
            <a:r>
              <a:rPr sz="1000">
                <a:solidFill>
                  <a:srgbClr val="000000"/>
                </a:solidFill>
                <a:latin typeface="Times New Roman"/>
                <a:ea typeface="Times New Roman"/>
                <a:cs typeface="Times New Roman"/>
              </a:rPr>
              <a:t>репозиторий</a:t>
            </a:r>
            <a:r>
              <a:rPr sz="1000">
                <a:solidFill>
                  <a:srgbClr val="000000"/>
                </a:solidFill>
                <a:latin typeface="Times New Roman"/>
                <a:ea typeface="Times New Roman"/>
                <a:cs typeface="Times New Roman"/>
              </a:rPr>
              <a:t> в </a:t>
            </a:r>
            <a:r>
              <a:rPr sz="1000">
                <a:solidFill>
                  <a:srgbClr val="000000"/>
                </a:solidFill>
                <a:latin typeface="Times New Roman"/>
                <a:ea typeface="Times New Roman"/>
                <a:cs typeface="Times New Roman"/>
              </a:rPr>
              <a:t>GitHub. В нем </a:t>
            </a:r>
            <a:r>
              <a:rPr sz="1000">
                <a:solidFill>
                  <a:srgbClr val="000000"/>
                </a:solidFill>
                <a:latin typeface="Times New Roman"/>
                <a:ea typeface="Times New Roman"/>
                <a:cs typeface="Times New Roman"/>
              </a:rPr>
              <a:t>размещены итоговые документы и код исследования, оформлен файл README.</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Необходимо отметить, что все построенные модели дали приблизительно равные результаты. Ни одна из моделей не была дала достаточно точна в прогнозе.</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Коэффициент детерминации R2 у всех моделей близок к 0 и указывает что связь между переменными регрессионной модели отсутствует, и вместо нее для оценки значения выходной переменной можно использовать простое среднее ее наблюдаемых значений.</a:t>
            </a:r>
            <a:endParaRPr sz="1000">
              <a:solidFill>
                <a:srgbClr val="000000"/>
              </a:solidFill>
              <a:latin typeface="Times New Roman"/>
              <a:ea typeface="Times New Roman"/>
              <a:cs typeface="Times New Roman"/>
            </a:endParaRPr>
          </a:p>
          <a:p>
            <a:pPr algn="just" indent="0" lvl="0" marL="0" marR="0">
              <a:lnSpc>
                <a:spcPct val="150000"/>
              </a:lnSpc>
              <a:spcBef>
                <a:spcPts val="0"/>
              </a:spcBef>
              <a:spcAft>
                <a:spcPts val="0"/>
              </a:spcAft>
              <a:buNone/>
            </a:pPr>
            <a:r>
              <a:rPr sz="1000">
                <a:solidFill>
                  <a:srgbClr val="000000"/>
                </a:solidFill>
                <a:latin typeface="Times New Roman"/>
                <a:ea typeface="Times New Roman"/>
                <a:cs typeface="Times New Roman"/>
              </a:rPr>
              <a:t>Можно отметить, что на результаты прогнозной способности моделей могли повлиять:</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отсутствие линейной связи / корреляции между переменными (что было выявлено на этапе исследования данных);</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отсутствие нормального распределения у отдельных переменных;</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измерение переменных в разных единицах (проценты, г/м3, м.%, С_2, %_2, г/м2, ГПа, МПа);</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отсутствие четкого понимания как происходил сбор данных и какие переменные могут быть производными или соотноситься между собой;</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не все переменные достаточно объяснены и замерены (например, угол нашивки);</a:t>
            </a:r>
            <a:endParaRPr sz="1000">
              <a:solidFill>
                <a:srgbClr val="000000"/>
              </a:solidFill>
              <a:latin typeface="Times New Roman"/>
              <a:ea typeface="Times New Roman"/>
              <a:cs typeface="Times New Roman"/>
            </a:endParaRPr>
          </a:p>
          <a:p>
            <a:pPr algn="just" indent="0" marL="0" marR="0">
              <a:lnSpc>
                <a:spcPct val="150000"/>
              </a:lnSpc>
              <a:spcBef>
                <a:spcPts val="0"/>
              </a:spcBef>
              <a:spcAft>
                <a:spcPts val="0"/>
              </a:spcAft>
            </a:pPr>
            <a:r>
              <a:rPr sz="1000">
                <a:solidFill>
                  <a:srgbClr val="000000"/>
                </a:solidFill>
                <a:latin typeface="Times New Roman"/>
                <a:ea typeface="Times New Roman"/>
                <a:cs typeface="Times New Roman"/>
              </a:rPr>
              <a:t>- кроме того, необходимо учитывать, что композитные материалы являются сложными материалами и в результате объединения компонентов их свойства могут изменяться существенным образом.</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latin typeface="Times New Roman"/>
                <a:ea typeface="Times New Roman"/>
                <a:cs typeface="Times New Roman"/>
              </a:rPr>
              <a:t>Таким образом, для улучшения прогнозной способности модели необходимо получить информацию о том как собирались данные, какие признаки могли быть синтезированы, проработать возможность группировки переменных и приведения их в схожие единицы измерения.</a:t>
            </a:r>
            <a:endParaRPr sz="1000">
              <a:solidFill>
                <a:srgbClr val="000000"/>
              </a:solidFill>
              <a:latin typeface="Times New Roman"/>
              <a:ea typeface="Times New Roman"/>
              <a:cs typeface="Times New Roman"/>
            </a:endParaRPr>
          </a:p>
        </p:txBody>
      </p:sp>
      <p:grpSp>
        <p:nvGrpSpPr>
          <p:cNvPr hidden="false" id="266" name="Shape 266"/>
          <p:cNvGrpSpPr/>
          <p:nvPr isPhoto="false"/>
        </p:nvGrpSpPr>
        <p:grpSpPr>
          <a:xfrm flipH="false" flipV="false" rot="0">
            <a:off x="3174142" y="465309"/>
            <a:ext cx="6583489" cy="666000"/>
            <a:chOff x="0" y="0"/>
            <a:chExt cx="6583489" cy="666000"/>
          </a:xfrm>
        </p:grpSpPr>
        <p:sp>
          <p:nvSpPr>
            <p:cNvPr hidden="false" id="267" name="Shape 267"/>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Заключение</a:t>
              </a:r>
              <a:endParaRPr b="false" cap="none" i="false" spc="180" strike="noStrike" sz="2800" u="none">
                <a:solidFill>
                  <a:schemeClr val="lt1"/>
                </a:solidFill>
                <a:latin typeface="ALS Sector Bold"/>
                <a:ea typeface="ALS Sector Bold"/>
                <a:cs typeface="ALS Sector Bold"/>
              </a:endParaRPr>
            </a:p>
          </p:txBody>
        </p:sp>
        <p:sp>
          <p:nvSpPr>
            <p:cNvPr hidden="false" id="268" name="Shape 268"/>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269" name="Shape 269"/>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grpSp>
        <p:nvGrpSpPr>
          <p:cNvPr hidden="false" id="270" name="Shape 270"/>
          <p:cNvGrpSpPr/>
          <p:nvPr isPhoto="false"/>
        </p:nvGrpSpPr>
        <p:grpSpPr>
          <a:xfrm flipH="false" flipV="false" rot="0">
            <a:off x="3213760" y="5893748"/>
            <a:ext cx="6583489" cy="666000"/>
            <a:chOff x="0" y="0"/>
            <a:chExt cx="6583489" cy="666000"/>
          </a:xfrm>
        </p:grpSpPr>
        <p:sp>
          <p:nvSpPr>
            <p:cNvPr hidden="false" id="271" name="Shape 271"/>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Спасибо за внимание!</a:t>
              </a:r>
              <a:endParaRPr b="false" cap="none" i="false" spc="180" strike="noStrike" sz="2800" u="none">
                <a:solidFill>
                  <a:schemeClr val="lt1"/>
                </a:solidFill>
                <a:latin typeface="ALS Sector Bold"/>
                <a:ea typeface="ALS Sector Bold"/>
                <a:cs typeface="ALS Sector Bold"/>
              </a:endParaRPr>
            </a:p>
          </p:txBody>
        </p:sp>
        <p:sp>
          <p:nvSpPr>
            <p:cNvPr hidden="false" id="272" name="Shape 272"/>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273" name="Shape 273"/>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spTree>
  </p:cSld>
</p:sld>
</file>

<file path=ppt/slides/slide14.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274" name="GroupShape 274"/>
        <p:cNvGrpSpPr/>
        <p:nvPr isPhoto="false"/>
      </p:nvGrpSpPr>
      <p:grpSpPr>
        <a:xfrm flipH="false" flipV="false" rot="0">
          <a:off x="0" y="0"/>
          <a:ext cx="0" cy="0"/>
          <a:chOff x="0" y="0"/>
          <a:chExt cx="0" cy="0"/>
        </a:xfrm>
      </p:grpSpPr>
    </p:spTree>
  </p:cSld>
</p:sld>
</file>

<file path=ppt/slides/slide2.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56" name="GroupShape 56"/>
        <p:cNvGrpSpPr/>
        <p:nvPr isPhoto="false"/>
      </p:nvGrpSpPr>
      <p:grpSpPr>
        <a:xfrm flipH="false" flipV="false" rot="0">
          <a:off x="0" y="0"/>
          <a:ext cx="0" cy="0"/>
          <a:chOff x="0" y="0"/>
          <a:chExt cx="0" cy="0"/>
        </a:xfrm>
      </p:grpSpPr>
      <p:grpSp>
        <p:nvGrpSpPr>
          <p:cNvPr hidden="false" id="57" name="Shape 57"/>
          <p:cNvGrpSpPr/>
          <p:nvPr isPhoto="false"/>
        </p:nvGrpSpPr>
        <p:grpSpPr>
          <a:xfrm flipH="false" flipV="false" rot="0">
            <a:off x="3167880" y="469293"/>
            <a:ext cx="3835397" cy="666000"/>
            <a:chOff x="0" y="0"/>
            <a:chExt cx="3835397" cy="666000"/>
          </a:xfrm>
        </p:grpSpPr>
        <p:sp>
          <p:nvSpPr>
            <p:cNvPr hidden="false" id="58" name="Shape 58"/>
            <p:cNvSpPr txBox="false"/>
            <p:nvPr isPhoto="false"/>
          </p:nvSpPr>
          <p:spPr>
            <a:xfrm flipH="false" flipV="false" rot="0">
              <a:off x="0" y="0"/>
              <a:ext cx="3835397"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Содержание</a:t>
              </a:r>
              <a:endParaRPr b="false" cap="none" i="false" spc="180" strike="noStrike" sz="2800" u="none">
                <a:solidFill>
                  <a:schemeClr val="lt1"/>
                </a:solidFill>
                <a:latin typeface="ALS Sector Bold"/>
                <a:ea typeface="ALS Sector Bold"/>
                <a:cs typeface="ALS Sector Bold"/>
              </a:endParaRPr>
            </a:p>
          </p:txBody>
        </p:sp>
        <p:sp>
          <p:nvSpPr>
            <p:cNvPr hidden="false" id="59" name="Shape 59"/>
            <p:cNvSpPr txBox="false"/>
            <p:nvPr isPhoto="false"/>
          </p:nvSpPr>
          <p:spPr>
            <a:xfrm flipH="true" flipV="false" rot="10800000">
              <a:off x="0" y="0"/>
              <a:ext cx="63584"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60" name="Shape 60"/>
            <p:cNvSpPr txBox="false"/>
            <p:nvPr isPhoto="false"/>
          </p:nvSpPr>
          <p:spPr>
            <a:xfrm flipH="true" flipV="false" rot="0">
              <a:off x="3760629" y="0"/>
              <a:ext cx="74767"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sp>
        <p:nvSpPr>
          <p:cNvPr hidden="false" id="61" name="Shape 61"/>
          <p:cNvSpPr txBox="true"/>
          <p:nvPr isPhoto="false">
            <p:ph idx="12" type="sldNum"/>
          </p:nvPr>
        </p:nvSpPr>
        <p:spPr>
          <a:prstGeom prst="rect">
            <a:avLst/>
          </a:prstGeom>
        </p:spPr>
        <p:txBody>
          <a:bodyPr/>
          <a:lstStyle>
            <a:defPPr/>
            <a:lvl1pPr lvl="0"/>
          </a:lstStyle>
          <a:p>
            <a:pPr algn="l" indent="0" lvl="0" marL="0">
              <a:spcBef>
                <a:spcPts val="0"/>
              </a:spcBef>
              <a:spcAft>
                <a:spcPts val="0"/>
              </a:spcAft>
              <a:buNone/>
            </a:pPr>
            <a:r>
              <a:t>2</a:t>
            </a:r>
          </a:p>
        </p:txBody>
      </p:sp>
      <p:sp>
        <p:nvSpPr>
          <p:cNvPr hidden="false" id="62" name="Shape 62"/>
          <p:cNvSpPr txBox="false"/>
          <p:nvPr isPhoto="false"/>
        </p:nvSpPr>
        <p:spPr>
          <a:xfrm flipH="false" flipV="false" rot="0">
            <a:off x="1408143" y="1719562"/>
            <a:ext cx="6217907" cy="33851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Введение, задачи, описание методов</a:t>
            </a:r>
            <a:endParaRPr b="false" cap="none" i="false" strike="noStrike" sz="1600" u="none">
              <a:solidFill>
                <a:srgbClr val="262626"/>
              </a:solidFill>
              <a:latin typeface="ALS Sector Regular"/>
              <a:ea typeface="ALS Sector Regular"/>
              <a:cs typeface="ALS Sector Regular"/>
            </a:endParaRPr>
          </a:p>
        </p:txBody>
      </p:sp>
      <p:sp>
        <p:nvSpPr>
          <p:cNvPr hidden="false" id="63" name="Shape 63"/>
          <p:cNvSpPr txBox="true"/>
          <p:nvPr isPhoto="false"/>
        </p:nvSpPr>
        <p:spPr>
          <a:xfrm flipH="false" flipV="false" rot="0">
            <a:off x="8474033" y="1493010"/>
            <a:ext cx="3157805" cy="4586962"/>
          </a:xfrm>
          <a:prstGeom prst="rect">
            <a:avLst/>
          </a:prstGeom>
          <a:solidFill>
            <a:srgbClr val="F1BE29"/>
          </a:solidFill>
          <a:ln>
            <a:noFill/>
          </a:ln>
        </p:spPr>
        <p:txBody>
          <a:bodyPr anchor="t" bIns="38350" lIns="76725" rIns="76725" tIns="38350" wrap="square">
            <a:noAutofit/>
          </a:bodyPr>
          <a:p>
            <a:pPr algn="just" indent="0" marL="0" marR="0">
              <a:lnSpc>
                <a:spcPct val="90000"/>
              </a:lnSpc>
              <a:spcBef>
                <a:spcPts val="0"/>
              </a:spcBef>
              <a:spcAft>
                <a:spcPts val="0"/>
              </a:spcAft>
            </a:pPr>
            <a:endParaRPr b="false" cap="none" i="false" strike="noStrike" sz="1400" u="none">
              <a:solidFill>
                <a:srgbClr val="000000"/>
              </a:solidFill>
              <a:latin typeface="Arial"/>
              <a:ea typeface="Arial"/>
              <a:cs typeface="Arial"/>
            </a:endParaRPr>
          </a:p>
          <a:p>
            <a:pPr algn="l" indent="0" marL="0" marR="0">
              <a:lnSpc>
                <a:spcPct val="90000"/>
              </a:lnSpc>
              <a:spcBef>
                <a:spcPts val="0"/>
              </a:spcBef>
              <a:spcAft>
                <a:spcPts val="0"/>
              </a:spcAft>
            </a:pPr>
            <a:endParaRPr b="true" cap="none" i="false" strike="noStrike" sz="1600" u="none">
              <a:solidFill>
                <a:schemeClr val="lt1"/>
              </a:solidFill>
              <a:latin typeface="+mn-lt"/>
              <a:ea typeface="+mn-ea"/>
              <a:cs typeface="+mn-cs"/>
            </a:endParaRPr>
          </a:p>
        </p:txBody>
      </p:sp>
      <p:grpSp>
        <p:nvGrpSpPr>
          <p:cNvPr hidden="false" id="64" name="Shape 64"/>
          <p:cNvGrpSpPr/>
          <p:nvPr isPhoto="false"/>
        </p:nvGrpSpPr>
        <p:grpSpPr>
          <a:xfrm flipH="false" flipV="false" rot="0">
            <a:off x="558782" y="2489251"/>
            <a:ext cx="450201" cy="685763"/>
            <a:chOff x="0" y="0"/>
            <a:chExt cx="450201" cy="685763"/>
          </a:xfrm>
        </p:grpSpPr>
        <p:sp>
          <p:nvSpPr>
            <p:cNvPr hidden="false" id="65" name="Shape 65"/>
            <p:cNvSpPr txBox="false"/>
            <p:nvPr isPhoto="false"/>
          </p:nvSpPr>
          <p:spPr>
            <a:xfrm flipH="false" flipV="false" rot="0">
              <a:off x="0" y="0"/>
              <a:ext cx="0" cy="685763"/>
            </a:xfrm>
            <a:prstGeom prst="straightConnector1">
              <a:avLst/>
            </a:prstGeom>
            <a:noFill/>
            <a:ln w="28575">
              <a:solidFill>
                <a:srgbClr val="065CAB"/>
              </a:solidFill>
              <a:prstDash val="solid"/>
              <a:headEnd len="sm" type="none" w="sm"/>
              <a:tailEnd len="sm" type="none" w="sm"/>
            </a:ln>
          </p:spPr>
        </p:sp>
        <p:sp>
          <p:nvSpPr>
            <p:cNvPr hidden="false" id="66" name="Shape 66"/>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67" name="Shape 67"/>
            <p:cNvSpPr txBox="false"/>
            <p:nvPr isPhoto="false"/>
          </p:nvSpPr>
          <p:spPr>
            <a:xfrm flipH="false" flipV="false" rot="0">
              <a:off x="0" y="675062"/>
              <a:ext cx="450201" cy="0"/>
            </a:xfrm>
            <a:prstGeom prst="straightConnector1">
              <a:avLst/>
            </a:prstGeom>
            <a:noFill/>
            <a:ln w="28575">
              <a:solidFill>
                <a:srgbClr val="065CAB"/>
              </a:solidFill>
              <a:prstDash val="solid"/>
              <a:headEnd len="sm" type="none" w="sm"/>
              <a:tailEnd len="sm" type="none" w="sm"/>
            </a:ln>
          </p:spPr>
        </p:sp>
      </p:grpSp>
      <p:grpSp>
        <p:nvGrpSpPr>
          <p:cNvPr hidden="false" id="68" name="Shape 68"/>
          <p:cNvGrpSpPr/>
          <p:nvPr isPhoto="false"/>
        </p:nvGrpSpPr>
        <p:grpSpPr>
          <a:xfrm flipH="false" flipV="false" rot="0">
            <a:off x="558782" y="3443265"/>
            <a:ext cx="450201" cy="685765"/>
            <a:chOff x="0" y="0"/>
            <a:chExt cx="450201" cy="685765"/>
          </a:xfrm>
        </p:grpSpPr>
        <p:sp>
          <p:nvSpPr>
            <p:cNvPr hidden="false" id="69" name="Shape 69"/>
            <p:cNvSpPr txBox="false"/>
            <p:nvPr isPhoto="false"/>
          </p:nvSpPr>
          <p:spPr>
            <a:xfrm flipH="false" flipV="false" rot="0">
              <a:off x="0" y="0"/>
              <a:ext cx="0" cy="685765"/>
            </a:xfrm>
            <a:prstGeom prst="straightConnector1">
              <a:avLst/>
            </a:prstGeom>
            <a:noFill/>
            <a:ln w="28575">
              <a:solidFill>
                <a:srgbClr val="065CAB"/>
              </a:solidFill>
              <a:prstDash val="solid"/>
              <a:headEnd len="sm" type="none" w="sm"/>
              <a:tailEnd len="sm" type="none" w="sm"/>
            </a:ln>
          </p:spPr>
        </p:sp>
        <p:sp>
          <p:nvSpPr>
            <p:cNvPr hidden="false" id="70" name="Shape 70"/>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71" name="Shape 71"/>
            <p:cNvSpPr txBox="false"/>
            <p:nvPr isPhoto="false"/>
          </p:nvSpPr>
          <p:spPr>
            <a:xfrm flipH="false" flipV="false" rot="0">
              <a:off x="0" y="675063"/>
              <a:ext cx="450201" cy="0"/>
            </a:xfrm>
            <a:prstGeom prst="straightConnector1">
              <a:avLst/>
            </a:prstGeom>
            <a:noFill/>
            <a:ln w="28575">
              <a:solidFill>
                <a:srgbClr val="065CAB"/>
              </a:solidFill>
              <a:prstDash val="solid"/>
              <a:headEnd len="sm" type="none" w="sm"/>
              <a:tailEnd len="sm" type="none" w="sm"/>
            </a:ln>
          </p:spPr>
        </p:sp>
      </p:grpSp>
      <p:grpSp>
        <p:nvGrpSpPr>
          <p:cNvPr hidden="false" id="72" name="Shape 72"/>
          <p:cNvGrpSpPr/>
          <p:nvPr isPhoto="false"/>
        </p:nvGrpSpPr>
        <p:grpSpPr>
          <a:xfrm flipH="false" flipV="false" rot="0">
            <a:off x="560162" y="4407979"/>
            <a:ext cx="450200" cy="685765"/>
            <a:chOff x="0" y="0"/>
            <a:chExt cx="450200" cy="685765"/>
          </a:xfrm>
        </p:grpSpPr>
        <p:sp>
          <p:nvSpPr>
            <p:cNvPr hidden="false" id="73" name="Shape 73"/>
            <p:cNvSpPr txBox="false"/>
            <p:nvPr isPhoto="false"/>
          </p:nvSpPr>
          <p:spPr>
            <a:xfrm flipH="false" flipV="false" rot="0">
              <a:off x="0" y="0"/>
              <a:ext cx="0" cy="685765"/>
            </a:xfrm>
            <a:prstGeom prst="straightConnector1">
              <a:avLst/>
            </a:prstGeom>
            <a:noFill/>
            <a:ln w="28575">
              <a:solidFill>
                <a:srgbClr val="065CAB"/>
              </a:solidFill>
              <a:prstDash val="solid"/>
              <a:headEnd len="sm" type="none" w="sm"/>
              <a:tailEnd len="sm" type="none" w="sm"/>
            </a:ln>
          </p:spPr>
        </p:sp>
        <p:sp>
          <p:nvSpPr>
            <p:cNvPr hidden="false" id="74" name="Shape 74"/>
            <p:cNvSpPr txBox="false"/>
            <p:nvPr isPhoto="false"/>
          </p:nvSpPr>
          <p:spPr>
            <a:xfrm flipH="false" flipV="false" rot="0">
              <a:off x="0" y="0"/>
              <a:ext cx="450200" cy="0"/>
            </a:xfrm>
            <a:prstGeom prst="straightConnector1">
              <a:avLst/>
            </a:prstGeom>
            <a:noFill/>
            <a:ln w="28575">
              <a:solidFill>
                <a:srgbClr val="065CAB"/>
              </a:solidFill>
              <a:prstDash val="solid"/>
              <a:headEnd len="sm" type="none" w="sm"/>
              <a:tailEnd len="sm" type="none" w="sm"/>
            </a:ln>
          </p:spPr>
        </p:sp>
        <p:sp>
          <p:nvSpPr>
            <p:cNvPr hidden="false" id="75" name="Shape 75"/>
            <p:cNvSpPr txBox="false"/>
            <p:nvPr isPhoto="false"/>
          </p:nvSpPr>
          <p:spPr>
            <a:xfrm flipH="false" flipV="false" rot="0">
              <a:off x="0" y="675063"/>
              <a:ext cx="450200" cy="0"/>
            </a:xfrm>
            <a:prstGeom prst="straightConnector1">
              <a:avLst/>
            </a:prstGeom>
            <a:noFill/>
            <a:ln w="28575">
              <a:solidFill>
                <a:srgbClr val="065CAB"/>
              </a:solidFill>
              <a:prstDash val="solid"/>
              <a:headEnd len="sm" type="none" w="sm"/>
              <a:tailEnd len="sm" type="none" w="sm"/>
            </a:ln>
          </p:spPr>
        </p:sp>
      </p:grpSp>
      <p:grpSp>
        <p:nvGrpSpPr>
          <p:cNvPr hidden="false" id="76" name="Shape 76"/>
          <p:cNvGrpSpPr/>
          <p:nvPr isPhoto="false"/>
        </p:nvGrpSpPr>
        <p:grpSpPr>
          <a:xfrm flipH="false" flipV="false" rot="0">
            <a:off x="558782" y="5383393"/>
            <a:ext cx="450201" cy="685765"/>
            <a:chOff x="0" y="0"/>
            <a:chExt cx="450201" cy="685765"/>
          </a:xfrm>
        </p:grpSpPr>
        <p:sp>
          <p:nvSpPr>
            <p:cNvPr hidden="false" id="77" name="Shape 77"/>
            <p:cNvSpPr txBox="false"/>
            <p:nvPr isPhoto="false"/>
          </p:nvSpPr>
          <p:spPr>
            <a:xfrm flipH="false" flipV="false" rot="0">
              <a:off x="0" y="0"/>
              <a:ext cx="0" cy="685765"/>
            </a:xfrm>
            <a:prstGeom prst="straightConnector1">
              <a:avLst/>
            </a:prstGeom>
            <a:noFill/>
            <a:ln w="28575">
              <a:solidFill>
                <a:srgbClr val="065CAB"/>
              </a:solidFill>
              <a:prstDash val="solid"/>
              <a:headEnd len="sm" type="none" w="sm"/>
              <a:tailEnd len="sm" type="none" w="sm"/>
            </a:ln>
          </p:spPr>
        </p:sp>
        <p:sp>
          <p:nvSpPr>
            <p:cNvPr hidden="false" id="78" name="Shape 78"/>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79" name="Shape 79"/>
            <p:cNvSpPr txBox="false"/>
            <p:nvPr isPhoto="false"/>
          </p:nvSpPr>
          <p:spPr>
            <a:xfrm flipH="false" flipV="false" rot="0">
              <a:off x="0" y="675063"/>
              <a:ext cx="450201" cy="0"/>
            </a:xfrm>
            <a:prstGeom prst="straightConnector1">
              <a:avLst/>
            </a:prstGeom>
            <a:noFill/>
            <a:ln w="28575">
              <a:solidFill>
                <a:srgbClr val="065CAB"/>
              </a:solidFill>
              <a:prstDash val="solid"/>
              <a:headEnd len="sm" type="none" w="sm"/>
              <a:tailEnd len="sm" type="none" w="sm"/>
            </a:ln>
          </p:spPr>
        </p:sp>
      </p:grpSp>
      <p:sp>
        <p:nvSpPr>
          <p:cNvPr hidden="false" id="80" name="Shape 80"/>
          <p:cNvSpPr txBox="false"/>
          <p:nvPr isPhoto="false"/>
        </p:nvSpPr>
        <p:spPr>
          <a:xfrm flipH="false" flipV="false" rot="0">
            <a:off x="1408143" y="2658429"/>
            <a:ext cx="6217907" cy="33851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Разведочный анализ данных</a:t>
            </a:r>
            <a:endParaRPr b="false" cap="none" i="false" strike="noStrike" sz="1600" u="none">
              <a:solidFill>
                <a:srgbClr val="262626"/>
              </a:solidFill>
              <a:latin typeface="ALS Sector Regular"/>
              <a:ea typeface="ALS Sector Regular"/>
              <a:cs typeface="ALS Sector Regular"/>
            </a:endParaRPr>
          </a:p>
        </p:txBody>
      </p:sp>
      <p:sp>
        <p:nvSpPr>
          <p:cNvPr hidden="false" id="81" name="Shape 81"/>
          <p:cNvSpPr txBox="false"/>
          <p:nvPr isPhoto="false"/>
        </p:nvSpPr>
        <p:spPr>
          <a:xfrm flipH="false" flipV="false" rot="0">
            <a:off x="843936" y="2739873"/>
            <a:ext cx="1077685" cy="461665"/>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2</a:t>
            </a:r>
            <a:endParaRPr b="false" baseline="30000" cap="none" i="false" strike="noStrike" sz="3600" u="none">
              <a:solidFill>
                <a:srgbClr val="065CAB"/>
              </a:solidFill>
              <a:latin typeface="+mn-lt"/>
              <a:ea typeface="+mn-ea"/>
              <a:cs typeface="+mn-cs"/>
            </a:endParaRPr>
          </a:p>
        </p:txBody>
      </p:sp>
      <p:sp>
        <p:nvSpPr>
          <p:cNvPr hidden="false" id="82" name="Shape 82"/>
          <p:cNvSpPr txBox="false"/>
          <p:nvPr isPhoto="false"/>
        </p:nvSpPr>
        <p:spPr>
          <a:xfrm flipH="false" flipV="false" rot="0">
            <a:off x="1408143" y="3616890"/>
            <a:ext cx="6217907" cy="338513"/>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Предварительная обработка данных</a:t>
            </a:r>
            <a:endParaRPr b="false" cap="none" i="false" strike="noStrike" sz="1600" u="none">
              <a:solidFill>
                <a:srgbClr val="262626"/>
              </a:solidFill>
              <a:latin typeface="ALS Sector Regular"/>
              <a:ea typeface="ALS Sector Regular"/>
              <a:cs typeface="ALS Sector Regular"/>
            </a:endParaRPr>
          </a:p>
        </p:txBody>
      </p:sp>
      <p:sp>
        <p:nvSpPr>
          <p:cNvPr hidden="false" id="83" name="Shape 83"/>
          <p:cNvSpPr txBox="false"/>
          <p:nvPr isPhoto="false"/>
        </p:nvSpPr>
        <p:spPr>
          <a:xfrm flipH="false" flipV="false" rot="0">
            <a:off x="843936" y="3709719"/>
            <a:ext cx="1077685" cy="46166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3</a:t>
            </a:r>
            <a:endParaRPr b="false" baseline="30000" cap="none" i="false" strike="noStrike" sz="3600" u="none">
              <a:solidFill>
                <a:srgbClr val="065CAB"/>
              </a:solidFill>
              <a:latin typeface="+mn-lt"/>
              <a:ea typeface="+mn-ea"/>
              <a:cs typeface="+mn-cs"/>
            </a:endParaRPr>
          </a:p>
        </p:txBody>
      </p:sp>
      <p:sp>
        <p:nvSpPr>
          <p:cNvPr hidden="false" id="84" name="Shape 84"/>
          <p:cNvSpPr txBox="false"/>
          <p:nvPr isPhoto="false"/>
        </p:nvSpPr>
        <p:spPr>
          <a:xfrm flipH="false" flipV="false" rot="0">
            <a:off x="1407721" y="4582514"/>
            <a:ext cx="6217906" cy="361671"/>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Построение и тестирование моделей машинного обучения</a:t>
            </a:r>
            <a:endParaRPr b="false" cap="none" i="false" strike="noStrike" sz="1600" u="none">
              <a:solidFill>
                <a:srgbClr val="262626"/>
              </a:solidFill>
              <a:latin typeface="ALS Sector Regular"/>
              <a:ea typeface="ALS Sector Regular"/>
              <a:cs typeface="ALS Sector Regular"/>
            </a:endParaRPr>
          </a:p>
        </p:txBody>
      </p:sp>
      <p:sp>
        <p:nvSpPr>
          <p:cNvPr hidden="false" id="85" name="Shape 85"/>
          <p:cNvSpPr txBox="false"/>
          <p:nvPr isPhoto="false"/>
        </p:nvSpPr>
        <p:spPr>
          <a:xfrm flipH="false" flipV="false" rot="0">
            <a:off x="843936" y="4677149"/>
            <a:ext cx="1077685" cy="46166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4</a:t>
            </a:r>
            <a:endParaRPr b="false" baseline="30000" cap="none" i="false" strike="noStrike" sz="3600" u="none">
              <a:solidFill>
                <a:srgbClr val="065CAB"/>
              </a:solidFill>
              <a:latin typeface="+mn-lt"/>
              <a:ea typeface="+mn-ea"/>
              <a:cs typeface="+mn-cs"/>
            </a:endParaRPr>
          </a:p>
        </p:txBody>
      </p:sp>
      <p:sp>
        <p:nvSpPr>
          <p:cNvPr hidden="false" id="86" name="Shape 86"/>
          <p:cNvSpPr txBox="false"/>
          <p:nvPr isPhoto="false"/>
        </p:nvSpPr>
        <p:spPr>
          <a:xfrm flipH="false" flipV="false" rot="0">
            <a:off x="1382780" y="5557018"/>
            <a:ext cx="6217909" cy="338513"/>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Построение и тестирование модели нейронной сети</a:t>
            </a:r>
            <a:endParaRPr b="false" cap="none" i="false" strike="noStrike" sz="1600" u="none">
              <a:solidFill>
                <a:srgbClr val="262626"/>
              </a:solidFill>
              <a:latin typeface="ALS Sector Regular"/>
              <a:ea typeface="ALS Sector Regular"/>
              <a:cs typeface="ALS Sector Regular"/>
            </a:endParaRPr>
          </a:p>
        </p:txBody>
      </p:sp>
      <p:sp>
        <p:nvSpPr>
          <p:cNvPr hidden="false" id="87" name="Shape 87"/>
          <p:cNvSpPr txBox="false"/>
          <p:nvPr isPhoto="false"/>
        </p:nvSpPr>
        <p:spPr>
          <a:xfrm flipH="false" flipV="false" rot="0">
            <a:off x="836822" y="5618307"/>
            <a:ext cx="1077686" cy="46166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5</a:t>
            </a:r>
            <a:endParaRPr b="false" baseline="30000" cap="none" i="false" strike="noStrike" sz="3600" u="none">
              <a:solidFill>
                <a:srgbClr val="065CAB"/>
              </a:solidFill>
              <a:latin typeface="+mn-lt"/>
              <a:ea typeface="+mn-ea"/>
              <a:cs typeface="+mn-cs"/>
            </a:endParaRPr>
          </a:p>
        </p:txBody>
      </p:sp>
      <p:grpSp>
        <p:nvGrpSpPr>
          <p:cNvPr hidden="false" id="88" name="Shape 88"/>
          <p:cNvGrpSpPr/>
          <p:nvPr isPhoto="false"/>
        </p:nvGrpSpPr>
        <p:grpSpPr>
          <a:xfrm flipH="false" flipV="false" rot="0">
            <a:off x="558782" y="1503622"/>
            <a:ext cx="450201" cy="685763"/>
            <a:chOff x="0" y="0"/>
            <a:chExt cx="450201" cy="685763"/>
          </a:xfrm>
        </p:grpSpPr>
        <p:sp>
          <p:nvSpPr>
            <p:cNvPr hidden="false" id="89" name="Shape 89"/>
            <p:cNvSpPr txBox="false"/>
            <p:nvPr isPhoto="false"/>
          </p:nvSpPr>
          <p:spPr>
            <a:xfrm flipH="false" flipV="false" rot="0">
              <a:off x="0" y="0"/>
              <a:ext cx="0" cy="685763"/>
            </a:xfrm>
            <a:prstGeom prst="straightConnector1">
              <a:avLst/>
            </a:prstGeom>
            <a:noFill/>
            <a:ln w="28575">
              <a:solidFill>
                <a:srgbClr val="065CAB"/>
              </a:solidFill>
              <a:prstDash val="solid"/>
              <a:headEnd len="sm" type="none" w="sm"/>
              <a:tailEnd len="sm" type="none" w="sm"/>
            </a:ln>
          </p:spPr>
        </p:sp>
        <p:sp>
          <p:nvSpPr>
            <p:cNvPr hidden="false" id="90" name="Shape 90"/>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91" name="Shape 91"/>
            <p:cNvSpPr txBox="false"/>
            <p:nvPr isPhoto="false"/>
          </p:nvSpPr>
          <p:spPr>
            <a:xfrm flipH="false" flipV="false" rot="0">
              <a:off x="0" y="675062"/>
              <a:ext cx="450201" cy="0"/>
            </a:xfrm>
            <a:prstGeom prst="straightConnector1">
              <a:avLst/>
            </a:prstGeom>
            <a:noFill/>
            <a:ln w="28575">
              <a:solidFill>
                <a:srgbClr val="065CAB"/>
              </a:solidFill>
              <a:prstDash val="solid"/>
              <a:headEnd len="sm" type="none" w="sm"/>
              <a:tailEnd len="sm" type="none" w="sm"/>
            </a:ln>
          </p:spPr>
        </p:sp>
      </p:grpSp>
      <p:sp>
        <p:nvSpPr>
          <p:cNvPr hidden="false" id="92" name="Shape 92"/>
          <p:cNvSpPr txBox="false"/>
          <p:nvPr isPhoto="false"/>
        </p:nvSpPr>
        <p:spPr>
          <a:xfrm flipH="false" flipV="false" rot="0">
            <a:off x="843936" y="1754244"/>
            <a:ext cx="1077685" cy="461665"/>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1</a:t>
            </a:r>
            <a:endParaRPr b="false" baseline="30000" cap="none" i="false" strike="noStrike" sz="3600" u="none">
              <a:solidFill>
                <a:srgbClr val="065CAB"/>
              </a:solidFill>
              <a:latin typeface="+mn-lt"/>
              <a:ea typeface="+mn-ea"/>
              <a:cs typeface="+mn-cs"/>
            </a:endParaRPr>
          </a:p>
        </p:txBody>
      </p:sp>
    </p:spTree>
  </p:cSld>
</p:sld>
</file>

<file path=ppt/slides/slide3.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93" name="GroupShape 93"/>
        <p:cNvGrpSpPr/>
        <p:nvPr isPhoto="false"/>
      </p:nvGrpSpPr>
      <p:grpSpPr>
        <a:xfrm flipH="false" flipV="false" rot="0">
          <a:off x="0" y="0"/>
          <a:ext cx="0" cy="0"/>
          <a:chOff x="0" y="0"/>
          <a:chExt cx="0" cy="0"/>
        </a:xfrm>
      </p:grpSpPr>
      <p:grpSp>
        <p:nvGrpSpPr>
          <p:cNvPr hidden="false" id="94" name="Shape 94"/>
          <p:cNvGrpSpPr/>
          <p:nvPr isPhoto="false"/>
        </p:nvGrpSpPr>
        <p:grpSpPr>
          <a:xfrm flipH="false" flipV="false" rot="0">
            <a:off x="3167880" y="469293"/>
            <a:ext cx="3835397" cy="666000"/>
            <a:chOff x="0" y="0"/>
            <a:chExt cx="3835397" cy="666000"/>
          </a:xfrm>
        </p:grpSpPr>
        <p:sp>
          <p:nvSpPr>
            <p:cNvPr hidden="false" id="95" name="Shape 95"/>
            <p:cNvSpPr txBox="false"/>
            <p:nvPr isPhoto="false"/>
          </p:nvSpPr>
          <p:spPr>
            <a:xfrm flipH="false" flipV="false" rot="0">
              <a:off x="0" y="0"/>
              <a:ext cx="3835397"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Содержание</a:t>
              </a:r>
              <a:endParaRPr b="false" cap="none" i="false" spc="180" strike="noStrike" sz="2800" u="none">
                <a:solidFill>
                  <a:schemeClr val="lt1"/>
                </a:solidFill>
                <a:latin typeface="ALS Sector Bold"/>
                <a:ea typeface="ALS Sector Bold"/>
                <a:cs typeface="ALS Sector Bold"/>
              </a:endParaRPr>
            </a:p>
          </p:txBody>
        </p:sp>
        <p:sp>
          <p:nvSpPr>
            <p:cNvPr hidden="false" id="96" name="Shape 96"/>
            <p:cNvSpPr txBox="false"/>
            <p:nvPr isPhoto="false"/>
          </p:nvSpPr>
          <p:spPr>
            <a:xfrm flipH="true" flipV="false" rot="10800000">
              <a:off x="0" y="0"/>
              <a:ext cx="63584"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97" name="Shape 97"/>
            <p:cNvSpPr txBox="false"/>
            <p:nvPr isPhoto="false"/>
          </p:nvSpPr>
          <p:spPr>
            <a:xfrm flipH="true" flipV="false" rot="0">
              <a:off x="3760629" y="0"/>
              <a:ext cx="74767"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sp>
        <p:nvSpPr>
          <p:cNvPr hidden="false" id="98" name="Shape 98"/>
          <p:cNvSpPr txBox="true"/>
          <p:nvPr isPhoto="false">
            <p:ph idx="12" type="sldNum"/>
          </p:nvPr>
        </p:nvSpPr>
        <p:spPr>
          <a:prstGeom prst="rect">
            <a:avLst/>
          </a:prstGeom>
        </p:spPr>
        <p:txBody>
          <a:bodyPr/>
          <a:lstStyle>
            <a:defPPr/>
            <a:lvl1pPr lvl="0"/>
          </a:lstStyle>
          <a:p>
            <a:pPr algn="l" indent="0" lvl="0" marL="0">
              <a:spcBef>
                <a:spcPts val="0"/>
              </a:spcBef>
              <a:spcAft>
                <a:spcPts val="0"/>
              </a:spcAft>
              <a:buNone/>
            </a:pPr>
            <a:r>
              <a:t>2</a:t>
            </a:r>
          </a:p>
        </p:txBody>
      </p:sp>
      <p:sp>
        <p:nvSpPr>
          <p:cNvPr hidden="false" id="99" name="Shape 99"/>
          <p:cNvSpPr txBox="false"/>
          <p:nvPr isPhoto="false"/>
        </p:nvSpPr>
        <p:spPr>
          <a:xfrm flipH="false" flipV="false" rot="0">
            <a:off x="1417165" y="1720292"/>
            <a:ext cx="6217907" cy="361669"/>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Разработка приложения, создание репозитория </a:t>
            </a:r>
            <a:endParaRPr b="false" cap="none" i="false" strike="noStrike" sz="1600" u="none">
              <a:solidFill>
                <a:srgbClr val="262626"/>
              </a:solidFill>
              <a:latin typeface="ALS Sector Regular"/>
              <a:ea typeface="ALS Sector Regular"/>
              <a:cs typeface="ALS Sector Regular"/>
            </a:endParaRPr>
          </a:p>
        </p:txBody>
      </p:sp>
      <p:sp>
        <p:nvSpPr>
          <p:cNvPr hidden="false" id="100" name="Shape 100"/>
          <p:cNvSpPr txBox="true"/>
          <p:nvPr isPhoto="false"/>
        </p:nvSpPr>
        <p:spPr>
          <a:xfrm flipH="false" flipV="false" rot="0">
            <a:off x="8474033" y="1493010"/>
            <a:ext cx="3157805" cy="4586962"/>
          </a:xfrm>
          <a:prstGeom prst="rect">
            <a:avLst/>
          </a:prstGeom>
          <a:solidFill>
            <a:srgbClr val="F1BE29"/>
          </a:solidFill>
          <a:ln>
            <a:noFill/>
          </a:ln>
        </p:spPr>
        <p:txBody>
          <a:bodyPr anchor="t" bIns="38350" lIns="76725" rIns="76725" tIns="38350" wrap="square">
            <a:noAutofit/>
          </a:bodyPr>
          <a:p>
            <a:pPr algn="l" indent="0" marL="0" marR="0">
              <a:lnSpc>
                <a:spcPct val="90000"/>
              </a:lnSpc>
              <a:spcBef>
                <a:spcPts val="0"/>
              </a:spcBef>
              <a:spcAft>
                <a:spcPts val="0"/>
              </a:spcAft>
            </a:pPr>
            <a:endParaRPr b="true" cap="none" i="false" strike="noStrike" sz="1600" u="none">
              <a:solidFill>
                <a:schemeClr val="lt1"/>
              </a:solidFill>
              <a:latin typeface="+mn-lt"/>
              <a:ea typeface="+mn-ea"/>
              <a:cs typeface="+mn-cs"/>
            </a:endParaRPr>
          </a:p>
        </p:txBody>
      </p:sp>
      <p:grpSp>
        <p:nvGrpSpPr>
          <p:cNvPr hidden="false" id="101" name="Shape 101"/>
          <p:cNvGrpSpPr/>
          <p:nvPr isPhoto="false"/>
        </p:nvGrpSpPr>
        <p:grpSpPr>
          <a:xfrm flipH="false" flipV="false" rot="0">
            <a:off x="558782" y="2489251"/>
            <a:ext cx="450201" cy="685763"/>
            <a:chOff x="0" y="0"/>
            <a:chExt cx="450201" cy="685763"/>
          </a:xfrm>
        </p:grpSpPr>
        <p:sp>
          <p:nvSpPr>
            <p:cNvPr hidden="false" id="102" name="Shape 102"/>
            <p:cNvSpPr txBox="false"/>
            <p:nvPr isPhoto="false"/>
          </p:nvSpPr>
          <p:spPr>
            <a:xfrm flipH="false" flipV="false" rot="0">
              <a:off x="0" y="0"/>
              <a:ext cx="0" cy="685763"/>
            </a:xfrm>
            <a:prstGeom prst="straightConnector1">
              <a:avLst/>
            </a:prstGeom>
            <a:noFill/>
            <a:ln w="28575">
              <a:solidFill>
                <a:srgbClr val="065CAB"/>
              </a:solidFill>
              <a:prstDash val="solid"/>
              <a:headEnd len="sm" type="none" w="sm"/>
              <a:tailEnd len="sm" type="none" w="sm"/>
            </a:ln>
          </p:spPr>
        </p:sp>
        <p:sp>
          <p:nvSpPr>
            <p:cNvPr hidden="false" id="103" name="Shape 103"/>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104" name="Shape 104"/>
            <p:cNvSpPr txBox="false"/>
            <p:nvPr isPhoto="false"/>
          </p:nvSpPr>
          <p:spPr>
            <a:xfrm flipH="false" flipV="false" rot="0">
              <a:off x="0" y="675062"/>
              <a:ext cx="450201" cy="0"/>
            </a:xfrm>
            <a:prstGeom prst="straightConnector1">
              <a:avLst/>
            </a:prstGeom>
            <a:noFill/>
            <a:ln w="28575">
              <a:solidFill>
                <a:srgbClr val="065CAB"/>
              </a:solidFill>
              <a:prstDash val="solid"/>
              <a:headEnd len="sm" type="none" w="sm"/>
              <a:tailEnd len="sm" type="none" w="sm"/>
            </a:ln>
          </p:spPr>
        </p:sp>
      </p:grpSp>
      <p:sp>
        <p:nvSpPr>
          <p:cNvPr hidden="false" id="105" name="Shape 105"/>
          <p:cNvSpPr txBox="false"/>
          <p:nvPr isPhoto="false"/>
        </p:nvSpPr>
        <p:spPr>
          <a:xfrm flipH="false" flipV="false" rot="0">
            <a:off x="1408143" y="2658429"/>
            <a:ext cx="6217907" cy="338514"/>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cap="none" i="false" strike="noStrike" sz="1600" u="none">
                <a:solidFill>
                  <a:srgbClr val="262626"/>
                </a:solidFill>
                <a:latin typeface="ALS Sector Regular"/>
                <a:ea typeface="ALS Sector Regular"/>
                <a:cs typeface="ALS Sector Regular"/>
              </a:rPr>
              <a:t>Заключение</a:t>
            </a:r>
            <a:endParaRPr b="false" cap="none" i="false" strike="noStrike" sz="1600" u="none">
              <a:solidFill>
                <a:srgbClr val="262626"/>
              </a:solidFill>
              <a:latin typeface="ALS Sector Regular"/>
              <a:ea typeface="ALS Sector Regular"/>
              <a:cs typeface="ALS Sector Regular"/>
            </a:endParaRPr>
          </a:p>
        </p:txBody>
      </p:sp>
      <p:sp>
        <p:nvSpPr>
          <p:cNvPr hidden="false" id="106" name="Shape 106"/>
          <p:cNvSpPr txBox="false"/>
          <p:nvPr isPhoto="false"/>
        </p:nvSpPr>
        <p:spPr>
          <a:xfrm flipH="false" flipV="false" rot="0">
            <a:off x="843936" y="2739873"/>
            <a:ext cx="1077685" cy="461665"/>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7</a:t>
            </a:r>
            <a:endParaRPr b="false" baseline="30000" cap="none" i="false" strike="noStrike" sz="3600" u="none">
              <a:solidFill>
                <a:srgbClr val="065CAB"/>
              </a:solidFill>
              <a:latin typeface="+mn-lt"/>
              <a:ea typeface="+mn-ea"/>
              <a:cs typeface="+mn-cs"/>
            </a:endParaRPr>
          </a:p>
        </p:txBody>
      </p:sp>
      <p:grpSp>
        <p:nvGrpSpPr>
          <p:cNvPr hidden="false" id="107" name="Shape 107"/>
          <p:cNvGrpSpPr/>
          <p:nvPr isPhoto="false"/>
        </p:nvGrpSpPr>
        <p:grpSpPr>
          <a:xfrm flipH="false" flipV="false" rot="0">
            <a:off x="558782" y="1503622"/>
            <a:ext cx="450201" cy="685763"/>
            <a:chOff x="0" y="0"/>
            <a:chExt cx="450201" cy="685763"/>
          </a:xfrm>
        </p:grpSpPr>
        <p:sp>
          <p:nvSpPr>
            <p:cNvPr hidden="false" id="108" name="Shape 108"/>
            <p:cNvSpPr txBox="false"/>
            <p:nvPr isPhoto="false"/>
          </p:nvSpPr>
          <p:spPr>
            <a:xfrm flipH="false" flipV="false" rot="0">
              <a:off x="0" y="0"/>
              <a:ext cx="0" cy="685763"/>
            </a:xfrm>
            <a:prstGeom prst="straightConnector1">
              <a:avLst/>
            </a:prstGeom>
            <a:noFill/>
            <a:ln w="28575">
              <a:solidFill>
                <a:srgbClr val="065CAB"/>
              </a:solidFill>
              <a:prstDash val="solid"/>
              <a:headEnd len="sm" type="none" w="sm"/>
              <a:tailEnd len="sm" type="none" w="sm"/>
            </a:ln>
          </p:spPr>
        </p:sp>
        <p:sp>
          <p:nvSpPr>
            <p:cNvPr hidden="false" id="109" name="Shape 109"/>
            <p:cNvSpPr txBox="false"/>
            <p:nvPr isPhoto="false"/>
          </p:nvSpPr>
          <p:spPr>
            <a:xfrm flipH="false" flipV="false" rot="0">
              <a:off x="0" y="0"/>
              <a:ext cx="450201" cy="0"/>
            </a:xfrm>
            <a:prstGeom prst="straightConnector1">
              <a:avLst/>
            </a:prstGeom>
            <a:noFill/>
            <a:ln w="28575">
              <a:solidFill>
                <a:srgbClr val="065CAB"/>
              </a:solidFill>
              <a:prstDash val="solid"/>
              <a:headEnd len="sm" type="none" w="sm"/>
              <a:tailEnd len="sm" type="none" w="sm"/>
            </a:ln>
          </p:spPr>
        </p:sp>
        <p:sp>
          <p:nvSpPr>
            <p:cNvPr hidden="false" id="110" name="Shape 110"/>
            <p:cNvSpPr txBox="false"/>
            <p:nvPr isPhoto="false"/>
          </p:nvSpPr>
          <p:spPr>
            <a:xfrm flipH="false" flipV="false" rot="0">
              <a:off x="0" y="675062"/>
              <a:ext cx="450201" cy="0"/>
            </a:xfrm>
            <a:prstGeom prst="straightConnector1">
              <a:avLst/>
            </a:prstGeom>
            <a:noFill/>
            <a:ln w="28575">
              <a:solidFill>
                <a:srgbClr val="065CAB"/>
              </a:solidFill>
              <a:prstDash val="solid"/>
              <a:headEnd len="sm" type="none" w="sm"/>
              <a:tailEnd len="sm" type="none" w="sm"/>
            </a:ln>
          </p:spPr>
        </p:sp>
      </p:grpSp>
      <p:sp>
        <p:nvSpPr>
          <p:cNvPr hidden="false" id="111" name="Shape 111"/>
          <p:cNvSpPr txBox="false"/>
          <p:nvPr isPhoto="false"/>
        </p:nvSpPr>
        <p:spPr>
          <a:xfrm flipH="false" flipV="false" rot="0">
            <a:off x="843936" y="1754244"/>
            <a:ext cx="1077685" cy="461665"/>
          </a:xfrm>
          <a:prstGeom prst="rect">
            <a:avLst/>
          </a:prstGeom>
          <a:noFill/>
          <a:ln>
            <a:noFill/>
          </a:ln>
        </p:spPr>
        <p:txBody>
          <a:bodyPr anchor="t" bIns="45700" lIns="91425" rIns="91425" tIns="45700" wrap="square">
            <a:spAutoFit/>
          </a:bodyPr>
          <a:p>
            <a:pPr algn="l" indent="0" marL="0" marR="0">
              <a:lnSpc>
                <a:spcPct val="100000"/>
              </a:lnSpc>
              <a:spcBef>
                <a:spcPts val="0"/>
              </a:spcBef>
              <a:spcAft>
                <a:spcPts val="0"/>
              </a:spcAft>
            </a:pPr>
            <a:r>
              <a:rPr b="true" baseline="30000" cap="none" i="false" strike="noStrike" sz="3600" u="none">
                <a:solidFill>
                  <a:srgbClr val="065CAB"/>
                </a:solidFill>
                <a:latin typeface="+mn-lt"/>
                <a:ea typeface="+mn-ea"/>
                <a:cs typeface="+mn-cs"/>
              </a:rPr>
              <a:t>6</a:t>
            </a:r>
            <a:endParaRPr b="false" baseline="30000" cap="none" i="false" strike="noStrike" sz="3600" u="none">
              <a:solidFill>
                <a:srgbClr val="065CAB"/>
              </a:solidFill>
              <a:latin typeface="+mn-lt"/>
              <a:ea typeface="+mn-ea"/>
              <a:cs typeface="+mn-cs"/>
            </a:endParaRPr>
          </a:p>
        </p:txBody>
      </p:sp>
    </p:spTree>
  </p:cSld>
</p:sld>
</file>

<file path=ppt/slides/slide4.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12" name="GroupShape 112"/>
        <p:cNvGrpSpPr/>
        <p:nvPr isPhoto="false"/>
      </p:nvGrpSpPr>
      <p:grpSpPr>
        <a:xfrm flipH="false" flipV="false" rot="0">
          <a:off x="0" y="0"/>
          <a:ext cx="0" cy="0"/>
          <a:chOff x="0" y="0"/>
          <a:chExt cx="0" cy="0"/>
        </a:xfrm>
      </p:grpSpPr>
      <p:sp>
        <p:nvSpPr>
          <p:cNvPr hidden="false" id="113" name="Shape 113"/>
          <p:cNvSpPr txBox="true"/>
          <p:nvPr isPhoto="false">
            <p:ph idx="12" type="sldNum"/>
          </p:nvPr>
        </p:nvSpPr>
        <p:spPr>
          <a:prstGeom prst="rect">
            <a:avLst/>
          </a:prstGeom>
        </p:spPr>
        <p:txBody>
          <a:bodyPr/>
          <a:lstStyle>
            <a:defPPr/>
            <a:lvl1pPr lvl="0"/>
          </a:lstStyle>
          <a:p>
            <a:pPr algn="l" indent="0" lvl="0" marL="0">
              <a:spcBef>
                <a:spcPts val="0"/>
              </a:spcBef>
              <a:spcAft>
                <a:spcPts val="0"/>
              </a:spcAft>
              <a:buNone/>
            </a:pPr>
            <a:r>
              <a:t>6</a:t>
            </a:r>
          </a:p>
        </p:txBody>
      </p:sp>
      <p:sp>
        <p:nvSpPr>
          <p:cNvPr hidden="false" id="114" name="Shape 114"/>
          <p:cNvSpPr txBox="true"/>
          <p:nvPr isPhoto="false">
            <p:ph idx="3" type="body"/>
          </p:nvPr>
        </p:nvSpPr>
        <p:spPr>
          <a:xfrm flipH="false" flipV="false" rot="0">
            <a:off x="3811287" y="2035647"/>
            <a:ext cx="3615871" cy="4507043"/>
          </a:xfrm>
          <a:prstGeom prst="rect">
            <a:avLst/>
          </a:prstGeom>
        </p:spPr>
        <p:txBody>
          <a:bodyPr>
            <a:normAutofit fontScale="100%" lnSpcReduction="0%"/>
          </a:bodyPr>
          <a:lstStyle>
            <a:defPPr/>
            <a:lvl1pPr lvl="0"/>
          </a:lstStyle>
          <a:p>
            <a:pPr algn="l" indent="0" lvl="0" marL="76200">
              <a:lnSpc>
                <a:spcPct val="150000"/>
              </a:lnSpc>
              <a:spcAft>
                <a:spcPts val="0"/>
              </a:spcAft>
              <a:buNone/>
            </a:pPr>
            <a:r>
              <a:rPr sz="900">
                <a:solidFill>
                  <a:srgbClr val="000000"/>
                </a:solidFill>
                <a:latin typeface="Constantia"/>
                <a:ea typeface="Constantia"/>
                <a:cs typeface="Constantia"/>
              </a:rPr>
              <a:t>Поставленные в выпускной квалификационной работе задачи: </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1) Изучение теоретических основ и методов решения поставленной задачи;</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2) Проведение разведочного анализа предложенных данных;</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3)</a:t>
            </a:r>
            <a:r>
              <a:rPr sz="900">
                <a:solidFill>
                  <a:srgbClr val="000000"/>
                </a:solidFill>
                <a:latin typeface="Constantia"/>
                <a:ea typeface="Constantia"/>
                <a:cs typeface="Constantia"/>
              </a:rPr>
              <a:t>Проведение предварительной обработки данных;</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4) Построение и обучение моделей</a:t>
            </a:r>
            <a:r>
              <a:rPr sz="900">
                <a:solidFill>
                  <a:srgbClr val="000000"/>
                </a:solidFill>
                <a:latin typeface="Constantia"/>
                <a:ea typeface="Constantia"/>
                <a:cs typeface="Constantia"/>
              </a:rPr>
              <a:t> машинного обучения для прогноза значений переменных </a:t>
            </a:r>
            <a:r>
              <a:rPr sz="900">
                <a:solidFill>
                  <a:srgbClr val="000000"/>
                </a:solidFill>
                <a:latin typeface="Constantia"/>
                <a:ea typeface="Constantia"/>
                <a:cs typeface="Constantia"/>
              </a:rPr>
              <a:t>«Модуль упругости при растяжении, ГПа» и «Прочность при растяжении, МПа». Оценка точности моделей машинного обучения;</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5) Построение и обучение модели нейронной сети, которая будет прогнозировать значение переменной «Соотношение матрица-наполнитель». Оценка точности нейронной сети;</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6) Разработка приложения, которое будет выдавать прогноз, полученный в задании 5;</a:t>
            </a:r>
            <a:endParaRPr sz="900">
              <a:solidFill>
                <a:srgbClr val="000000"/>
              </a:solidFill>
              <a:latin typeface="Constantia"/>
              <a:ea typeface="Constantia"/>
              <a:cs typeface="Constantia"/>
            </a:endParaRPr>
          </a:p>
          <a:p>
            <a:pPr algn="l" indent="0" lvl="0" marL="0">
              <a:lnSpc>
                <a:spcPct val="150000"/>
              </a:lnSpc>
              <a:spcAft>
                <a:spcPts val="0"/>
              </a:spcAft>
              <a:buNone/>
            </a:pPr>
            <a:r>
              <a:rPr sz="900">
                <a:solidFill>
                  <a:srgbClr val="000000"/>
                </a:solidFill>
                <a:latin typeface="Constantia"/>
                <a:ea typeface="Constantia"/>
                <a:cs typeface="Constantia"/>
              </a:rPr>
              <a:t>7) Создание </a:t>
            </a:r>
            <a:r>
              <a:rPr sz="900">
                <a:solidFill>
                  <a:srgbClr val="000000"/>
                </a:solidFill>
                <a:latin typeface="Constantia"/>
                <a:ea typeface="Constantia"/>
                <a:cs typeface="Constantia"/>
              </a:rPr>
              <a:t>репозитория</a:t>
            </a:r>
            <a:r>
              <a:rPr sz="900">
                <a:solidFill>
                  <a:srgbClr val="000000"/>
                </a:solidFill>
                <a:latin typeface="Constantia"/>
                <a:ea typeface="Constantia"/>
                <a:cs typeface="Constantia"/>
              </a:rPr>
              <a:t> в </a:t>
            </a:r>
            <a:r>
              <a:rPr sz="900">
                <a:solidFill>
                  <a:srgbClr val="000000"/>
                </a:solidFill>
                <a:latin typeface="Constantia"/>
                <a:ea typeface="Constantia"/>
                <a:cs typeface="Constantia"/>
              </a:rPr>
              <a:t>GitHub</a:t>
            </a:r>
            <a:r>
              <a:rPr sz="900">
                <a:solidFill>
                  <a:srgbClr val="000000"/>
                </a:solidFill>
                <a:latin typeface="Constantia"/>
                <a:ea typeface="Constantia"/>
                <a:cs typeface="Constantia"/>
              </a:rPr>
              <a:t> </a:t>
            </a:r>
            <a:r>
              <a:rPr sz="900">
                <a:solidFill>
                  <a:srgbClr val="000000"/>
                </a:solidFill>
                <a:latin typeface="Constantia"/>
                <a:ea typeface="Constantia"/>
                <a:cs typeface="Constantia"/>
              </a:rPr>
              <a:t>и размещения </a:t>
            </a:r>
            <a:r>
              <a:rPr sz="900">
                <a:solidFill>
                  <a:srgbClr val="000000"/>
                </a:solidFill>
                <a:latin typeface="Constantia"/>
                <a:ea typeface="Constantia"/>
                <a:cs typeface="Constantia"/>
              </a:rPr>
              <a:t>там кода исследования. </a:t>
            </a:r>
            <a:r>
              <a:rPr sz="900">
                <a:solidFill>
                  <a:srgbClr val="000000"/>
                </a:solidFill>
                <a:latin typeface="Constantia"/>
                <a:ea typeface="Constantia"/>
                <a:cs typeface="Constantia"/>
              </a:rPr>
              <a:t>Оформления файла README.</a:t>
            </a:r>
            <a:endParaRPr sz="900">
              <a:solidFill>
                <a:srgbClr val="000000"/>
              </a:solidFill>
              <a:latin typeface="Constantia"/>
              <a:ea typeface="Constantia"/>
              <a:cs typeface="Constantia"/>
            </a:endParaRPr>
          </a:p>
          <a:p>
            <a:pPr algn="just" indent="0" marL="76200">
              <a:buNone/>
            </a:pPr>
          </a:p>
        </p:txBody>
      </p:sp>
      <p:sp>
        <p:nvSpPr>
          <p:cNvPr hidden="false" id="115" name="Shape 115"/>
          <p:cNvSpPr txBox="true"/>
          <p:nvPr isPhoto="false">
            <p:ph idx="2" type="body"/>
          </p:nvPr>
        </p:nvSpPr>
        <p:spPr>
          <a:xfrm flipH="false" flipV="false" rot="0">
            <a:off x="168618" y="2003468"/>
            <a:ext cx="3493591" cy="4507044"/>
          </a:xfrm>
          <a:prstGeom prst="rect">
            <a:avLst/>
          </a:prstGeom>
        </p:spPr>
        <p:txBody>
          <a:bodyPr>
            <a:normAutofit fontScale="100%" lnSpcReduction="0%"/>
          </a:bodyPr>
          <a:lstStyle>
            <a:defPPr/>
            <a:lvl1pPr lvl="0"/>
          </a:lstStyle>
          <a:p>
            <a:pPr algn="just" indent="0" marL="76200">
              <a:lnSpc>
                <a:spcPct val="150000"/>
              </a:lnSpc>
              <a:spcAft>
                <a:spcPts val="0"/>
              </a:spcAft>
              <a:buNone/>
            </a:pPr>
            <a:r>
              <a:rPr sz="900">
                <a:solidFill>
                  <a:srgbClr val="000000"/>
                </a:solidFill>
                <a:latin typeface="Constantia"/>
                <a:ea typeface="Constantia"/>
                <a:cs typeface="Constantia"/>
              </a:rPr>
              <a:t>Композиционные материалы </a:t>
            </a:r>
            <a:r>
              <a:rPr sz="900">
                <a:solidFill>
                  <a:srgbClr val="000000"/>
                </a:solidFill>
                <a:latin typeface="Constantia"/>
                <a:ea typeface="Constantia"/>
                <a:cs typeface="Constantia"/>
              </a:rPr>
              <a:t>—</a:t>
            </a:r>
            <a:r>
              <a:rPr sz="900">
                <a:solidFill>
                  <a:srgbClr val="000000"/>
                </a:solidFill>
                <a:latin typeface="Constantia"/>
                <a:ea typeface="Constantia"/>
                <a:cs typeface="Constantia"/>
              </a:rPr>
              <a:t> это искусственно созданные материалы, состоящие из нескольких других с четкой границей между ними. Композиты обладают теми свойствами, которые не наблюдаются у компонентов по отдельности. При этом композиты являются монолитным материалом, т.е. компоненты материала неотделимы друг от друга без разрушения конструкции в целом. Яркий пример композита </a:t>
            </a:r>
            <a:r>
              <a:rPr sz="900">
                <a:solidFill>
                  <a:srgbClr val="000000"/>
                </a:solidFill>
                <a:latin typeface="Constantia"/>
                <a:ea typeface="Constantia"/>
                <a:cs typeface="Constantia"/>
              </a:rPr>
              <a:t>— </a:t>
            </a:r>
            <a:r>
              <a:rPr sz="900">
                <a:solidFill>
                  <a:srgbClr val="000000"/>
                </a:solidFill>
                <a:latin typeface="Constantia"/>
                <a:ea typeface="Constantia"/>
                <a:cs typeface="Constantia"/>
              </a:rPr>
              <a:t>железобетон. </a:t>
            </a:r>
            <a:r>
              <a:rPr sz="900">
                <a:solidFill>
                  <a:srgbClr val="000000"/>
                </a:solidFill>
                <a:latin typeface="Constantia"/>
                <a:ea typeface="Constantia"/>
                <a:cs typeface="Constantia"/>
              </a:rPr>
              <a:t>	</a:t>
            </a:r>
            <a:r>
              <a:rPr sz="900">
                <a:solidFill>
                  <a:srgbClr val="000000"/>
                </a:solidFill>
                <a:latin typeface="Constantia"/>
                <a:ea typeface="Constantia"/>
                <a:cs typeface="Constantia"/>
              </a:rPr>
              <a:t>Железобетон прекрасно сопротивляется сжатию, но плохо растяжению. Стальная арматура внутри железобетона компенсирует его неспособность сопротивляться сжатию, формируя тем самым новые, уникальные свойства. Современные композиты изготавливаются из других материалов: полимеры, керамика, стеклянные и углеродные волокна, но данный принцип сохраняется. У такого подхода есть и недостаток: даже если мы знаем характеристики исходных компонентов, определить характеристики композита, состоящего из этих компонентов, достаточно проблематично. Для решения этой проблемы есть два пути: физические испытания образцов материалов или прогнозирование характеристик.</a:t>
            </a:r>
            <a:endParaRPr sz="900" u="sng">
              <a:solidFill>
                <a:srgbClr val="000000"/>
              </a:solidFill>
              <a:latin typeface="Constantia"/>
              <a:ea typeface="Constantia"/>
              <a:cs typeface="Constantia"/>
            </a:endParaRPr>
          </a:p>
          <a:p>
            <a:pPr algn="just" indent="0" marL="76200">
              <a:buNone/>
            </a:pPr>
          </a:p>
        </p:txBody>
      </p:sp>
      <p:sp>
        <p:nvSpPr>
          <p:cNvPr hidden="false" id="116" name="Shape 116"/>
          <p:cNvSpPr txBox="true"/>
          <p:nvPr isPhoto="false">
            <p:ph idx="4" type="body"/>
          </p:nvPr>
        </p:nvSpPr>
        <p:spPr>
          <a:xfrm flipH="false" flipV="false" rot="0">
            <a:off x="200797" y="1327707"/>
            <a:ext cx="3473560" cy="584684"/>
          </a:xfrm>
          <a:prstGeom prst="rect">
            <a:avLst/>
          </a:prstGeom>
        </p:spPr>
        <p:txBody>
          <a:bodyPr>
            <a:normAutofit fontScale="100%" lnSpcReduction="0%"/>
          </a:bodyPr>
          <a:lstStyle>
            <a:defPPr/>
            <a:lvl1pPr lvl="0"/>
          </a:lstStyle>
          <a:p>
            <a:pPr algn="ctr"/>
            <a:r>
              <a:rPr sz="2600"/>
              <a:t>Введение</a:t>
            </a:r>
          </a:p>
        </p:txBody>
      </p:sp>
      <p:grpSp>
        <p:nvGrpSpPr>
          <p:cNvPr hidden="false" id="117" name="Shape 117"/>
          <p:cNvGrpSpPr/>
          <p:nvPr isPhoto="false"/>
        </p:nvGrpSpPr>
        <p:grpSpPr>
          <a:xfrm flipH="false" flipV="false" rot="0">
            <a:off x="3167706" y="465309"/>
            <a:ext cx="5978523" cy="666000"/>
            <a:chOff x="0" y="0"/>
            <a:chExt cx="5978523" cy="666000"/>
          </a:xfrm>
        </p:grpSpPr>
        <p:sp>
          <p:nvSpPr>
            <p:cNvPr hidden="false" id="118" name="Shape 118"/>
            <p:cNvSpPr txBox="false"/>
            <p:nvPr isPhoto="false"/>
          </p:nvSpPr>
          <p:spPr>
            <a:xfrm flipH="false" flipV="false" rot="0">
              <a:off x="0" y="0"/>
              <a:ext cx="5978523"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Введение, задачи, методы</a:t>
              </a:r>
              <a:endParaRPr b="false" cap="none" i="false" spc="180" strike="noStrike" sz="2800" u="none">
                <a:solidFill>
                  <a:schemeClr val="lt1"/>
                </a:solidFill>
                <a:latin typeface="ALS Sector Bold"/>
                <a:ea typeface="ALS Sector Bold"/>
                <a:cs typeface="ALS Sector Bold"/>
              </a:endParaRPr>
            </a:p>
          </p:txBody>
        </p:sp>
        <p:sp>
          <p:nvSpPr>
            <p:cNvPr hidden="false" id="119" name="Shape 119"/>
            <p:cNvSpPr txBox="false"/>
            <p:nvPr isPhoto="false"/>
          </p:nvSpPr>
          <p:spPr>
            <a:xfrm flipH="true" flipV="false" rot="10800000">
              <a:off x="1" y="0"/>
              <a:ext cx="99113"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20" name="Shape 120"/>
            <p:cNvSpPr txBox="false"/>
            <p:nvPr isPhoto="false"/>
          </p:nvSpPr>
          <p:spPr>
            <a:xfrm flipH="true" flipV="false" rot="0">
              <a:off x="5861975" y="0"/>
              <a:ext cx="116547"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sp>
        <p:nvSpPr>
          <p:cNvPr hidden="false" id="121" name="Shape 121"/>
          <p:cNvSpPr txBox="true"/>
          <p:nvPr isPhoto="false">
            <p:ph idx="4" type="body"/>
          </p:nvPr>
        </p:nvSpPr>
        <p:spPr>
          <a:xfrm flipH="false" flipV="false" rot="0">
            <a:off x="3804851" y="1289093"/>
            <a:ext cx="3589404" cy="584685"/>
          </a:xfrm>
          <a:prstGeom prst="rect">
            <a:avLst/>
          </a:prstGeom>
        </p:spPr>
        <p:txBody>
          <a:bodyPr>
            <a:normAutofit fontScale="100%" lnSpcReduction="0%"/>
          </a:bodyPr>
          <a:lstStyle>
            <a:defPPr/>
            <a:lvl1pPr lvl="0"/>
          </a:lstStyle>
          <a:p>
            <a:pPr algn="ctr"/>
            <a:r>
              <a:rPr sz="2600"/>
              <a:t>Задачи</a:t>
            </a:r>
          </a:p>
        </p:txBody>
      </p:sp>
      <p:sp>
        <p:nvSpPr>
          <p:cNvPr hidden="false" id="122" name="Shape 122"/>
          <p:cNvSpPr txBox="true"/>
          <p:nvPr isPhoto="false">
            <p:ph idx="4" type="body"/>
          </p:nvPr>
        </p:nvSpPr>
        <p:spPr>
          <a:xfrm flipH="false" flipV="false" rot="0">
            <a:off x="7453956" y="1289093"/>
            <a:ext cx="4432497" cy="584686"/>
          </a:xfrm>
          <a:prstGeom prst="rect">
            <a:avLst/>
          </a:prstGeom>
        </p:spPr>
        <p:txBody>
          <a:bodyPr>
            <a:normAutofit fontScale="100%" lnSpcReduction="0%"/>
          </a:bodyPr>
          <a:lstStyle>
            <a:defPPr/>
            <a:lvl1pPr lvl="0"/>
          </a:lstStyle>
          <a:p>
            <a:pPr algn="ctr"/>
            <a:r>
              <a:rPr sz="2600"/>
              <a:t>Методы</a:t>
            </a:r>
          </a:p>
        </p:txBody>
      </p:sp>
      <p:sp>
        <p:nvSpPr>
          <p:cNvPr hidden="false" id="123" name="Shape 123"/>
          <p:cNvSpPr txBox="true"/>
          <p:nvPr isPhoto="false">
            <p:ph idx="2" type="body"/>
          </p:nvPr>
        </p:nvSpPr>
        <p:spPr>
          <a:xfrm flipH="false" flipV="false" rot="0">
            <a:off x="7518314" y="2054954"/>
            <a:ext cx="4433218" cy="4507045"/>
          </a:xfrm>
          <a:prstGeom prst="rect">
            <a:avLst/>
          </a:prstGeom>
        </p:spPr>
        <p:txBody>
          <a:bodyPr>
            <a:normAutofit fontScale="100%" lnSpcReduction="0%"/>
          </a:bodyPr>
          <a:lstStyle>
            <a:defPPr/>
            <a:lvl1pPr lvl="0"/>
          </a:lstStyle>
          <a:p>
            <a:pPr algn="just" indent="0" lvl="0" marL="76200">
              <a:lnSpc>
                <a:spcPct val="150000"/>
              </a:lnSpc>
              <a:spcAft>
                <a:spcPts val="0"/>
              </a:spcAft>
              <a:buNone/>
            </a:pPr>
            <a:r>
              <a:rPr sz="900">
                <a:solidFill>
                  <a:srgbClr val="000000"/>
                </a:solidFill>
                <a:latin typeface="Times New Roman"/>
                <a:ea typeface="Times New Roman"/>
                <a:cs typeface="Times New Roman"/>
              </a:rPr>
              <a:t>В процессе исследования </a:t>
            </a:r>
            <a:r>
              <a:rPr sz="900">
                <a:solidFill>
                  <a:srgbClr val="000000"/>
                </a:solidFill>
                <a:latin typeface="Times New Roman"/>
                <a:ea typeface="Times New Roman"/>
                <a:cs typeface="Times New Roman"/>
              </a:rPr>
              <a:t>были</a:t>
            </a:r>
            <a:r>
              <a:rPr sz="900">
                <a:solidFill>
                  <a:srgbClr val="000000"/>
                </a:solidFill>
                <a:latin typeface="Times New Roman"/>
                <a:ea typeface="Times New Roman"/>
                <a:cs typeface="Times New Roman"/>
              </a:rPr>
              <a:t> примен</a:t>
            </a:r>
            <a:r>
              <a:rPr sz="900">
                <a:solidFill>
                  <a:srgbClr val="000000"/>
                </a:solidFill>
                <a:latin typeface="Times New Roman"/>
                <a:ea typeface="Times New Roman"/>
                <a:cs typeface="Times New Roman"/>
              </a:rPr>
              <a:t>ены</a:t>
            </a:r>
            <a:r>
              <a:rPr sz="900">
                <a:solidFill>
                  <a:srgbClr val="000000"/>
                </a:solidFill>
                <a:latin typeface="Times New Roman"/>
                <a:ea typeface="Times New Roman"/>
                <a:cs typeface="Times New Roman"/>
              </a:rPr>
              <a:t> следующие методы:</a:t>
            </a:r>
            <a:endParaRPr sz="900">
              <a:solidFill>
                <a:srgbClr val="000000"/>
              </a:solidFill>
              <a:latin typeface="Times New Roman"/>
              <a:ea typeface="Times New Roman"/>
              <a:cs typeface="Times New Roman"/>
            </a:endParaRPr>
          </a:p>
          <a:p>
            <a:pPr algn="just" indent="0" lvl="0" marL="0">
              <a:lnSpc>
                <a:spcPct val="150000"/>
              </a:lnSpc>
              <a:spcAft>
                <a:spcPts val="0"/>
              </a:spcAft>
              <a:buNone/>
            </a:pPr>
            <a:r>
              <a:rPr sz="900">
                <a:solidFill>
                  <a:srgbClr val="000000"/>
                </a:solidFill>
                <a:latin typeface="Times New Roman"/>
                <a:ea typeface="Times New Roman"/>
                <a:cs typeface="Times New Roman"/>
              </a:rPr>
              <a:t>1) Линейная регрессия </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Linear</a:t>
            </a:r>
            <a:r>
              <a:rPr sz="900">
                <a:solidFill>
                  <a:srgbClr val="000000"/>
                </a:solidFill>
                <a:latin typeface="Times New Roman"/>
                <a:ea typeface="Times New Roman"/>
                <a:cs typeface="Times New Roman"/>
              </a:rPr>
              <a:t> </a:t>
            </a:r>
            <a:r>
              <a:rPr sz="900">
                <a:solidFill>
                  <a:srgbClr val="000000"/>
                </a:solidFill>
                <a:latin typeface="Times New Roman"/>
                <a:ea typeface="Times New Roman"/>
                <a:cs typeface="Times New Roman"/>
              </a:rPr>
              <a:t>regression</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a:t>
            </a:r>
            <a:endParaRPr sz="900">
              <a:solidFill>
                <a:srgbClr val="000000"/>
              </a:solidFill>
              <a:latin typeface="Times New Roman"/>
              <a:ea typeface="Times New Roman"/>
              <a:cs typeface="Times New Roman"/>
            </a:endParaRPr>
          </a:p>
          <a:p>
            <a:pPr algn="just" indent="0" lvl="0" marL="0">
              <a:lnSpc>
                <a:spcPct val="150000"/>
              </a:lnSpc>
              <a:spcAft>
                <a:spcPts val="0"/>
              </a:spcAft>
              <a:buNone/>
            </a:pPr>
            <a:r>
              <a:rPr sz="900">
                <a:solidFill>
                  <a:srgbClr val="000000"/>
                </a:solidFill>
                <a:latin typeface="Times New Roman"/>
                <a:ea typeface="Times New Roman"/>
                <a:cs typeface="Times New Roman"/>
              </a:rPr>
              <a:t>2) К</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ближайших</a:t>
            </a:r>
            <a:r>
              <a:rPr sz="900">
                <a:solidFill>
                  <a:srgbClr val="000000"/>
                </a:solidFill>
                <a:latin typeface="Times New Roman"/>
                <a:ea typeface="Times New Roman"/>
                <a:cs typeface="Times New Roman"/>
              </a:rPr>
              <a:t> </a:t>
            </a:r>
            <a:r>
              <a:rPr sz="900">
                <a:solidFill>
                  <a:srgbClr val="000000"/>
                </a:solidFill>
                <a:latin typeface="Times New Roman"/>
                <a:ea typeface="Times New Roman"/>
                <a:cs typeface="Times New Roman"/>
              </a:rPr>
              <a:t>соседей (</a:t>
            </a:r>
            <a:r>
              <a:rPr sz="900">
                <a:solidFill>
                  <a:srgbClr val="000000"/>
                </a:solidFill>
                <a:latin typeface="Times New Roman"/>
                <a:ea typeface="Times New Roman"/>
                <a:cs typeface="Times New Roman"/>
              </a:rPr>
              <a:t>kNN</a:t>
            </a:r>
            <a:r>
              <a:rPr sz="900">
                <a:solidFill>
                  <a:srgbClr val="000000"/>
                </a:solidFill>
                <a:latin typeface="Times New Roman"/>
                <a:ea typeface="Times New Roman"/>
                <a:cs typeface="Times New Roman"/>
              </a:rPr>
              <a:t> - </a:t>
            </a:r>
            <a:r>
              <a:rPr sz="900">
                <a:solidFill>
                  <a:srgbClr val="000000"/>
                </a:solidFill>
                <a:latin typeface="Times New Roman"/>
                <a:ea typeface="Times New Roman"/>
                <a:cs typeface="Times New Roman"/>
              </a:rPr>
              <a:t>k</a:t>
            </a:r>
            <a:r>
              <a:rPr sz="900">
                <a:solidFill>
                  <a:srgbClr val="000000"/>
                </a:solidFill>
                <a:latin typeface="Times New Roman"/>
                <a:ea typeface="Times New Roman"/>
                <a:cs typeface="Times New Roman"/>
              </a:rPr>
              <a:t> </a:t>
            </a:r>
            <a:r>
              <a:rPr sz="900">
                <a:solidFill>
                  <a:srgbClr val="000000"/>
                </a:solidFill>
                <a:latin typeface="Times New Roman"/>
                <a:ea typeface="Times New Roman"/>
                <a:cs typeface="Times New Roman"/>
              </a:rPr>
              <a:t>Nearest</a:t>
            </a:r>
            <a:r>
              <a:rPr sz="900">
                <a:solidFill>
                  <a:srgbClr val="000000"/>
                </a:solidFill>
                <a:latin typeface="Times New Roman"/>
                <a:ea typeface="Times New Roman"/>
                <a:cs typeface="Times New Roman"/>
              </a:rPr>
              <a:t> </a:t>
            </a:r>
            <a:r>
              <a:rPr sz="900">
                <a:solidFill>
                  <a:srgbClr val="000000"/>
                </a:solidFill>
                <a:latin typeface="Times New Roman"/>
                <a:ea typeface="Times New Roman"/>
                <a:cs typeface="Times New Roman"/>
              </a:rPr>
              <a:t>Neighbours)</a:t>
            </a:r>
            <a:r>
              <a:rPr sz="900">
                <a:solidFill>
                  <a:srgbClr val="000000"/>
                </a:solidFill>
                <a:latin typeface="Times New Roman"/>
                <a:ea typeface="Times New Roman"/>
                <a:cs typeface="Times New Roman"/>
              </a:rPr>
              <a:t>;</a:t>
            </a:r>
            <a:endParaRPr sz="900">
              <a:solidFill>
                <a:srgbClr val="000000"/>
              </a:solidFill>
              <a:latin typeface="Times New Roman"/>
              <a:ea typeface="Times New Roman"/>
              <a:cs typeface="Times New Roman"/>
            </a:endParaRPr>
          </a:p>
          <a:p>
            <a:pPr algn="just" indent="0" lvl="0" marL="0">
              <a:lnSpc>
                <a:spcPct val="150000"/>
              </a:lnSpc>
              <a:spcAft>
                <a:spcPts val="0"/>
              </a:spcAft>
              <a:buNone/>
            </a:pPr>
            <a:r>
              <a:rPr sz="900">
                <a:solidFill>
                  <a:srgbClr val="000000"/>
                </a:solidFill>
                <a:latin typeface="Times New Roman"/>
                <a:ea typeface="Times New Roman"/>
                <a:cs typeface="Times New Roman"/>
              </a:rPr>
              <a:t>3) Случайный лес </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RandomForest</a:t>
            </a:r>
            <a:r>
              <a:rPr sz="900">
                <a:solidFill>
                  <a:srgbClr val="000000"/>
                </a:solidFill>
                <a:latin typeface="Times New Roman"/>
                <a:ea typeface="Times New Roman"/>
                <a:cs typeface="Times New Roman"/>
              </a:rPr>
              <a:t>);</a:t>
            </a:r>
            <a:endParaRPr sz="900">
              <a:solidFill>
                <a:srgbClr val="000000"/>
              </a:solidFill>
              <a:latin typeface="Times New Roman"/>
              <a:ea typeface="Times New Roman"/>
              <a:cs typeface="Times New Roman"/>
            </a:endParaRPr>
          </a:p>
          <a:p>
            <a:pPr algn="just" indent="0" lvl="0" marL="0">
              <a:lnSpc>
                <a:spcPct val="150000"/>
              </a:lnSpc>
              <a:spcAft>
                <a:spcPts val="0"/>
              </a:spcAft>
              <a:buNone/>
            </a:pPr>
            <a:r>
              <a:rPr sz="900">
                <a:solidFill>
                  <a:srgbClr val="000000"/>
                </a:solidFill>
                <a:latin typeface="Times New Roman"/>
                <a:ea typeface="Times New Roman"/>
                <a:cs typeface="Times New Roman"/>
              </a:rPr>
              <a:t>4) Лассо </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Lasso</a:t>
            </a:r>
            <a:r>
              <a:rPr sz="900">
                <a:solidFill>
                  <a:srgbClr val="000000"/>
                </a:solidFill>
                <a:latin typeface="Times New Roman"/>
                <a:ea typeface="Times New Roman"/>
                <a:cs typeface="Times New Roman"/>
              </a:rPr>
              <a:t>)</a:t>
            </a:r>
            <a:r>
              <a:rPr sz="900">
                <a:solidFill>
                  <a:srgbClr val="000000"/>
                </a:solidFill>
                <a:latin typeface="Times New Roman"/>
                <a:ea typeface="Times New Roman"/>
                <a:cs typeface="Times New Roman"/>
              </a:rPr>
              <a:t>;</a:t>
            </a:r>
            <a:endParaRPr sz="900">
              <a:solidFill>
                <a:srgbClr val="000000"/>
              </a:solidFill>
              <a:latin typeface="Times New Roman"/>
              <a:ea typeface="Times New Roman"/>
              <a:cs typeface="Times New Roman"/>
            </a:endParaRPr>
          </a:p>
          <a:p>
            <a:pPr algn="just" indent="0" lvl="0" marL="0">
              <a:lnSpc>
                <a:spcPct val="150000"/>
              </a:lnSpc>
              <a:spcAft>
                <a:spcPts val="0"/>
              </a:spcAft>
              <a:buNone/>
            </a:pPr>
            <a:r>
              <a:rPr sz="900">
                <a:solidFill>
                  <a:srgbClr val="000000"/>
                </a:solidFill>
                <a:latin typeface="Times New Roman"/>
                <a:ea typeface="Times New Roman"/>
                <a:cs typeface="Times New Roman"/>
              </a:rPr>
              <a:t>5) Байесовская регрессия</a:t>
            </a:r>
            <a:r>
              <a:rPr sz="900" u="none">
                <a:solidFill>
                  <a:srgbClr val="000000"/>
                </a:solidFill>
                <a:latin typeface="Times New Roman"/>
                <a:ea typeface="Times New Roman"/>
                <a:cs typeface="Times New Roman"/>
              </a:rPr>
              <a:t> </a:t>
            </a:r>
            <a:r>
              <a:rPr sz="900" u="none">
                <a:solidFill>
                  <a:srgbClr val="000000"/>
                </a:solidFill>
                <a:latin typeface="Times New Roman"/>
                <a:ea typeface="Times New Roman"/>
                <a:cs typeface="Times New Roman"/>
              </a:rPr>
              <a:t>(</a:t>
            </a:r>
            <a:r>
              <a:rPr b="false" i="false" spc="0" strike="noStrike" sz="900" u="none">
                <a:solidFill>
                  <a:srgbClr val="000000"/>
                </a:solidFill>
                <a:highlight>
                  <a:srgbClr val="FFFFFF"/>
                </a:highlight>
                <a:latin typeface="Times New Roman"/>
                <a:ea typeface="Times New Roman"/>
                <a:cs typeface="Times New Roman"/>
              </a:rPr>
              <a:t>BayesianRidge</a:t>
            </a:r>
            <a:r>
              <a:rPr b="false" i="false" spc="0" strike="noStrike" sz="900" u="none">
                <a:solidFill>
                  <a:srgbClr val="000000"/>
                </a:solidFill>
                <a:highlight>
                  <a:srgbClr val="FFFFFF"/>
                </a:highlight>
                <a:latin typeface="Times New Roman"/>
                <a:ea typeface="Times New Roman"/>
                <a:cs typeface="Times New Roman"/>
              </a:rPr>
              <a:t>)</a:t>
            </a:r>
            <a:r>
              <a:rPr b="false" i="false" spc="0" strike="noStrike" sz="900" u="none">
                <a:solidFill>
                  <a:srgbClr val="0000FF"/>
                </a:solidFill>
                <a:highlight>
                  <a:srgbClr val="FFFFFF"/>
                </a:highlight>
                <a:latin typeface="Times New Roman"/>
                <a:ea typeface="Times New Roman"/>
                <a:cs typeface="Times New Roman"/>
              </a:rPr>
              <a:t>.</a:t>
            </a:r>
            <a:endParaRPr sz="900">
              <a:solidFill>
                <a:srgbClr val="000000"/>
              </a:solidFill>
              <a:latin typeface="Times New Roman"/>
              <a:ea typeface="Times New Roman"/>
              <a:cs typeface="Times New Roman"/>
            </a:endParaRPr>
          </a:p>
          <a:p>
            <a:pPr algn="just" indent="0" lvl="0" marL="0">
              <a:lnSpc>
                <a:spcPct val="150000"/>
              </a:lnSpc>
              <a:spcAft>
                <a:spcPts val="0"/>
              </a:spcAft>
              <a:buNone/>
            </a:pPr>
            <a:endParaRPr b="false" i="false" spc="0" strike="noStrike" sz="900" u="none">
              <a:solidFill>
                <a:srgbClr val="000000"/>
              </a:solidFill>
              <a:highlight>
                <a:srgbClr val="FFFFFF"/>
              </a:highlight>
              <a:latin typeface="Times New Roman"/>
              <a:ea typeface="Times New Roman"/>
              <a:cs typeface="Times New Roman"/>
            </a:endParaRPr>
          </a:p>
        </p:txBody>
      </p:sp>
    </p:spTree>
  </p:cSld>
</p:sld>
</file>

<file path=ppt/slides/slide5.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24" name="GroupShape 124"/>
        <p:cNvGrpSpPr/>
        <p:nvPr isPhoto="false"/>
      </p:nvGrpSpPr>
      <p:grpSpPr>
        <a:xfrm flipH="false" flipV="false" rot="0">
          <a:off x="0" y="0"/>
          <a:ext cx="0" cy="0"/>
          <a:chOff x="0" y="0"/>
          <a:chExt cx="0" cy="0"/>
        </a:xfrm>
      </p:grpSpPr>
      <p:sp>
        <p:nvSpPr>
          <p:cNvPr hidden="false" id="125" name="Shape 125"/>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126" name="Shape 126"/>
          <p:cNvSpPr txBox="true"/>
          <p:nvPr isPhoto="false"/>
        </p:nvSpPr>
        <p:spPr>
          <a:xfrm flipH="false" flipV="false" rot="0">
            <a:off x="104260" y="1289093"/>
            <a:ext cx="8123927" cy="1162036"/>
          </a:xfrm>
          <a:prstGeom prst="rect">
            <a:avLst/>
          </a:prstGeom>
          <a:noFill/>
          <a:ln>
            <a:noFill/>
          </a:ln>
        </p:spPr>
        <p:txBody>
          <a:bodyPr anchor="t" bIns="38350" lIns="76725" rIns="76725" tIns="38350" wrap="square">
            <a:noAutofit/>
          </a:bodyPr>
          <a:p>
            <a:pPr algn="l" indent="0" marL="0" marR="0">
              <a:lnSpc>
                <a:spcPct val="90000"/>
              </a:lnSpc>
              <a:spcBef>
                <a:spcPts val="0"/>
              </a:spcBef>
              <a:spcAft>
                <a:spcPts val="0"/>
              </a:spcAft>
            </a:pPr>
            <a:r>
              <a:rPr sz="1000">
                <a:solidFill>
                  <a:srgbClr val="000000"/>
                </a:solidFill>
                <a:latin typeface="Times New Roman"/>
                <a:ea typeface="Times New Roman"/>
                <a:cs typeface="Times New Roman"/>
              </a:rPr>
              <a:t>Разведочный анализ данных</a:t>
            </a:r>
            <a:r>
              <a:rPr sz="1000">
                <a:solidFill>
                  <a:srgbClr val="000000"/>
                </a:solidFill>
                <a:latin typeface="Times New Roman"/>
                <a:ea typeface="Times New Roman"/>
                <a:cs typeface="Times New Roman"/>
              </a:rPr>
              <a:t> </a:t>
            </a:r>
            <a:r>
              <a:rPr sz="1000">
                <a:solidFill>
                  <a:srgbClr val="000000"/>
                </a:solidFill>
                <a:latin typeface="Times New Roman"/>
                <a:ea typeface="Times New Roman"/>
                <a:cs typeface="Times New Roman"/>
              </a:rPr>
              <a:t> — анализ основных свойств данных, нахождение в них общих закономерностей, распределений и аномалий, построение начальных моделей, зачастую с использованием инструментов</a:t>
            </a:r>
            <a:r>
              <a:rPr sz="1000">
                <a:solidFill>
                  <a:srgbClr val="000000"/>
                </a:solidFill>
                <a:latin typeface="Times New Roman"/>
                <a:ea typeface="Times New Roman"/>
                <a:cs typeface="Times New Roman"/>
              </a:rPr>
              <a:t> </a:t>
            </a:r>
            <a:r>
              <a:rPr sz="1000">
                <a:solidFill>
                  <a:srgbClr val="000000"/>
                </a:solidFill>
                <a:latin typeface="Times New Roman"/>
                <a:ea typeface="Times New Roman"/>
                <a:cs typeface="Times New Roman"/>
              </a:rPr>
              <a:t>визуализации</a:t>
            </a:r>
            <a:r>
              <a:rPr sz="1000">
                <a:solidFill>
                  <a:srgbClr val="000000"/>
                </a:solidFill>
                <a:latin typeface="Times New Roman"/>
                <a:ea typeface="Times New Roman"/>
                <a:cs typeface="Times New Roman"/>
              </a:rPr>
              <a:t>.</a:t>
            </a:r>
            <a:endParaRPr b="false" cap="none" i="false" strike="noStrike" sz="1000" u="none">
              <a:solidFill>
                <a:srgbClr val="262626"/>
              </a:solidFill>
              <a:latin typeface="Times New Roman"/>
              <a:ea typeface="Times New Roman"/>
              <a:cs typeface="Times New Roman"/>
            </a:endParaRPr>
          </a:p>
          <a:p>
            <a:pPr algn="l" indent="0" marL="0" marR="0">
              <a:lnSpc>
                <a:spcPct val="90000"/>
              </a:lnSpc>
              <a:spcBef>
                <a:spcPts val="0"/>
              </a:spcBef>
              <a:spcAft>
                <a:spcPts val="0"/>
              </a:spcAft>
            </a:pPr>
            <a:r>
              <a:rPr b="false" i="false" spc="0" sz="1000" u="none">
                <a:solidFill>
                  <a:srgbClr val="000000"/>
                </a:solidFill>
                <a:highlight>
                  <a:srgbClr val="FFFFFF"/>
                </a:highlight>
                <a:latin typeface="Times New Roman"/>
                <a:ea typeface="Times New Roman"/>
                <a:cs typeface="Times New Roman"/>
              </a:rPr>
              <a:t>При проведении разведочного анализа данных были использованы м</a:t>
            </a:r>
            <a:r>
              <a:rPr b="false" i="false" spc="0" sz="1000" u="none">
                <a:solidFill>
                  <a:srgbClr val="000000"/>
                </a:solidFill>
                <a:highlight>
                  <a:srgbClr val="FFFFFF"/>
                </a:highlight>
                <a:latin typeface="Times New Roman"/>
                <a:ea typeface="Times New Roman"/>
                <a:cs typeface="Times New Roman"/>
              </a:rPr>
              <a:t>етоды: проведен анализ</a:t>
            </a:r>
            <a:r>
              <a:rPr b="false" i="false" spc="0" sz="1000" u="none">
                <a:solidFill>
                  <a:srgbClr val="000000"/>
                </a:solidFill>
                <a:highlight>
                  <a:srgbClr val="FFFFFF"/>
                </a:highlight>
                <a:latin typeface="Times New Roman"/>
                <a:ea typeface="Times New Roman"/>
                <a:cs typeface="Times New Roman"/>
              </a:rPr>
              <a:t> переменных и определены их свойства; </a:t>
            </a:r>
            <a:r>
              <a:rPr b="false" i="false" spc="0" sz="1000" u="none">
                <a:solidFill>
                  <a:srgbClr val="000000"/>
                </a:solidFill>
                <a:highlight>
                  <a:srgbClr val="FFFFFF"/>
                </a:highlight>
                <a:latin typeface="Times New Roman"/>
                <a:ea typeface="Times New Roman"/>
                <a:cs typeface="Times New Roman"/>
              </a:rPr>
              <a:t>визуализации данных (построение гистограмм распределения переменных, диаграмм размаха, диаграмм рассеяния и тепловой карты); </a:t>
            </a:r>
            <a:r>
              <a:rPr b="false" i="false" spc="0" sz="1000" u="none">
                <a:solidFill>
                  <a:srgbClr val="000000"/>
                </a:solidFill>
                <a:highlight>
                  <a:srgbClr val="FFFFFF"/>
                </a:highlight>
                <a:latin typeface="Times New Roman"/>
                <a:ea typeface="Times New Roman"/>
                <a:cs typeface="Times New Roman"/>
              </a:rPr>
              <a:t>выявления сводных статистик и мер центральной тенденции (определение среднего </a:t>
            </a:r>
            <a:r>
              <a:rPr sz="1000">
                <a:solidFill>
                  <a:srgbClr val="000000"/>
                </a:solidFill>
                <a:latin typeface="Times New Roman"/>
                <a:ea typeface="Times New Roman"/>
                <a:cs typeface="Times New Roman"/>
              </a:rPr>
              <a:t> арифметического (mean) каждой переменной, среднего квадратичного отклонения (std) каждой переменной, минимального (min) и максимального (max) значения каждой переменной, первого (25%), второго (50%) и третьего (75%) квартилей); </a:t>
            </a:r>
            <a:r>
              <a:rPr b="false" i="false" spc="0" sz="1000" u="none">
                <a:solidFill>
                  <a:srgbClr val="000000"/>
                </a:solidFill>
                <a:highlight>
                  <a:srgbClr val="FFFFFF"/>
                </a:highlight>
                <a:latin typeface="Times New Roman"/>
                <a:ea typeface="Times New Roman"/>
                <a:cs typeface="Times New Roman"/>
              </a:rPr>
              <a:t>проведен анализ выбросов, дубликатов и аномалий; </a:t>
            </a:r>
            <a:r>
              <a:rPr b="false" i="false" spc="0" sz="1000" u="none">
                <a:solidFill>
                  <a:srgbClr val="000000"/>
                </a:solidFill>
                <a:highlight>
                  <a:srgbClr val="FFFFFF"/>
                </a:highlight>
                <a:latin typeface="Times New Roman"/>
                <a:ea typeface="Times New Roman"/>
                <a:cs typeface="Times New Roman"/>
              </a:rPr>
              <a:t>проведен анализ корреляции переменных; </a:t>
            </a:r>
            <a:r>
              <a:rPr b="false" i="false" spc="0" sz="1000" u="none">
                <a:solidFill>
                  <a:srgbClr val="000000"/>
                </a:solidFill>
                <a:highlight>
                  <a:srgbClr val="FFFFFF"/>
                </a:highlight>
                <a:latin typeface="Times New Roman"/>
                <a:ea typeface="Times New Roman"/>
                <a:cs typeface="Times New Roman"/>
              </a:rPr>
              <a:t>проведен анализ распределения данных (включая проведение статистического теста Шапиро-Уилк).</a:t>
            </a:r>
            <a:endParaRPr sz="1000">
              <a:solidFill>
                <a:srgbClr val="000000"/>
              </a:solidFill>
              <a:latin typeface="Times New Roman"/>
              <a:ea typeface="Times New Roman"/>
              <a:cs typeface="Times New Roman"/>
            </a:endParaRPr>
          </a:p>
        </p:txBody>
      </p:sp>
      <p:sp>
        <p:nvSpPr>
          <p:cNvPr hidden="false" id="127" name="Shape 127"/>
          <p:cNvSpPr txBox="false"/>
          <p:nvPr isPhoto="false"/>
        </p:nvSpPr>
        <p:spPr>
          <a:xfrm flipH="false" flipV="false" rot="0">
            <a:off x="8277739" y="1295528"/>
            <a:ext cx="3470313" cy="4931236"/>
          </a:xfrm>
          <a:prstGeom prst="rect">
            <a:avLst/>
          </a:prstGeom>
          <a:solidFill>
            <a:srgbClr val="F2F2F2"/>
          </a:solidFill>
          <a:ln>
            <a:noFill/>
          </a:ln>
        </p:spPr>
        <p:txBody>
          <a:bodyPr anchor="ctr" bIns="45700" lIns="91425" rIns="91425" tIns="45700" wrap="square">
            <a:noAutofit/>
          </a:bodyPr>
          <a:p>
            <a:pPr algn="ctr" indent="0" marL="0" marR="0">
              <a:lnSpc>
                <a:spcPct val="100000"/>
              </a:lnSpc>
              <a:spcBef>
                <a:spcPts val="0"/>
              </a:spcBef>
              <a:spcAft>
                <a:spcPts val="0"/>
              </a:spcAft>
            </a:pPr>
            <a:endParaRPr b="false" cap="none" i="false" strike="noStrike" sz="1500" u="none">
              <a:solidFill>
                <a:schemeClr val="lt1"/>
              </a:solidFill>
              <a:latin typeface="+mn-lt"/>
              <a:ea typeface="+mn-ea"/>
              <a:cs typeface="+mn-cs"/>
            </a:endParaRPr>
          </a:p>
        </p:txBody>
      </p:sp>
      <p:grpSp>
        <p:nvGrpSpPr>
          <p:cNvPr hidden="false" id="128" name="Shape 128"/>
          <p:cNvGrpSpPr/>
          <p:nvPr isPhoto="false"/>
        </p:nvGrpSpPr>
        <p:grpSpPr>
          <a:xfrm flipH="false" flipV="false" rot="0">
            <a:off x="3174142" y="465309"/>
            <a:ext cx="6583489" cy="666000"/>
            <a:chOff x="0" y="0"/>
            <a:chExt cx="6583489" cy="666000"/>
          </a:xfrm>
        </p:grpSpPr>
        <p:sp>
          <p:nvSpPr>
            <p:cNvPr hidden="false" id="129" name="Shape 129"/>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Разведочный анализ данных</a:t>
              </a:r>
              <a:endParaRPr b="false" cap="none" i="false" spc="180" strike="noStrike" sz="2800" u="none">
                <a:solidFill>
                  <a:schemeClr val="lt1"/>
                </a:solidFill>
                <a:latin typeface="ALS Sector Bold"/>
                <a:ea typeface="ALS Sector Bold"/>
                <a:cs typeface="ALS Sector Bold"/>
              </a:endParaRPr>
            </a:p>
          </p:txBody>
        </p:sp>
        <p:sp>
          <p:nvSpPr>
            <p:cNvPr hidden="false" id="130" name="Shape 130"/>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31" name="Shape 131"/>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133" name="Picture 133"/>
          <p:cNvPicPr preferRelativeResize="true"/>
          <p:nvPr isPhoto="false"/>
        </p:nvPicPr>
        <p:blipFill>
          <a:blip r:embed="rId1"/>
          <a:stretch/>
        </p:blipFill>
        <p:spPr>
          <a:xfrm flipH="false" flipV="false" rot="0">
            <a:off x="52774" y="2473282"/>
            <a:ext cx="8198760" cy="2200098"/>
          </a:xfrm>
          <a:prstGeom prst="rect">
            <a:avLst/>
          </a:prstGeom>
        </p:spPr>
      </p:pic>
      <p:pic>
        <p:nvPicPr>
          <p:cNvPr hidden="false" id="135" name="Picture 135"/>
          <p:cNvPicPr preferRelativeResize="true"/>
          <p:nvPr isPhoto="false"/>
        </p:nvPicPr>
        <p:blipFill>
          <a:blip r:embed="rId2"/>
          <a:stretch/>
        </p:blipFill>
        <p:spPr>
          <a:xfrm flipH="false" flipV="false" rot="0">
            <a:off x="1964209" y="4712944"/>
            <a:ext cx="5360567" cy="1944937"/>
          </a:xfrm>
          <a:prstGeom prst="rect">
            <a:avLst/>
          </a:prstGeom>
        </p:spPr>
      </p:pic>
      <p:pic>
        <p:nvPicPr>
          <p:cNvPr hidden="false" id="137" name="Picture 137"/>
          <p:cNvPicPr preferRelativeResize="true"/>
          <p:nvPr isPhoto="false"/>
        </p:nvPicPr>
        <p:blipFill>
          <a:blip r:embed="rId3"/>
          <a:stretch/>
        </p:blipFill>
        <p:spPr>
          <a:xfrm flipH="false" flipV="false" rot="0">
            <a:off x="8284175" y="1276221"/>
            <a:ext cx="3459877" cy="2349899"/>
          </a:xfrm>
          <a:prstGeom prst="rect">
            <a:avLst/>
          </a:prstGeom>
        </p:spPr>
      </p:pic>
      <p:pic>
        <p:nvPicPr>
          <p:cNvPr hidden="false" id="139" name="Picture 139"/>
          <p:cNvPicPr preferRelativeResize="true"/>
          <p:nvPr isPhoto="false"/>
        </p:nvPicPr>
        <p:blipFill>
          <a:blip r:embed="rId4"/>
          <a:stretch/>
        </p:blipFill>
        <p:spPr>
          <a:xfrm flipH="false" flipV="false" rot="0">
            <a:off x="8303483" y="3644600"/>
            <a:ext cx="3454410" cy="2575677"/>
          </a:xfrm>
          <a:prstGeom prst="rect">
            <a:avLst/>
          </a:prstGeom>
        </p:spPr>
      </p:pic>
    </p:spTree>
  </p:cSld>
</p:sld>
</file>

<file path=ppt/slides/slide6.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40" name="GroupShape 140"/>
        <p:cNvGrpSpPr/>
        <p:nvPr isPhoto="false"/>
      </p:nvGrpSpPr>
      <p:grpSpPr>
        <a:xfrm flipH="false" flipV="false" rot="0">
          <a:off x="0" y="0"/>
          <a:ext cx="0" cy="0"/>
          <a:chOff x="0" y="0"/>
          <a:chExt cx="0" cy="0"/>
        </a:xfrm>
      </p:grpSpPr>
      <p:sp>
        <p:nvSpPr>
          <p:cNvPr hidden="false" id="141" name="Shape 141"/>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142" name="Shape 142"/>
          <p:cNvSpPr txBox="true"/>
          <p:nvPr isPhoto="false"/>
        </p:nvSpPr>
        <p:spPr>
          <a:xfrm flipH="false" flipV="false" rot="0">
            <a:off x="104260" y="4153028"/>
            <a:ext cx="8123927" cy="2127408"/>
          </a:xfrm>
          <a:prstGeom prst="rect">
            <a:avLst/>
          </a:prstGeom>
          <a:noFill/>
          <a:ln>
            <a:noFill/>
          </a:ln>
        </p:spPr>
        <p:txBody>
          <a:bodyPr anchor="t" bIns="38350" lIns="76725" rIns="76725" tIns="38350" wrap="square">
            <a:noAutofit/>
          </a:bodyPr>
          <a:lstStyle>
            <a:defPPr/>
            <a:lvl1pPr indent="-228600" lvl="0" marL="457200">
              <a:buAutoNum startAt="1" type="arabicParenR"/>
            </a:lvl1pPr>
            <a:lvl2pPr indent="-228600" lvl="1" marL="914400">
              <a:buAutoNum startAt="1" type="alphaLcParenR"/>
            </a:lvl2pPr>
            <a:lvl3pPr indent="-228600" lvl="2" marL="1371600">
              <a:buAutoNum startAt="1" type="romanLcParenR"/>
            </a:lvl3pPr>
            <a:lvl4pPr indent="-228600" lvl="3" marL="1828800">
              <a:buAutoNum startAt="1" type="arabicParenR"/>
            </a:lvl4pPr>
            <a:lvl5pPr indent="-228600" lvl="4" marL="2286000">
              <a:buAutoNum startAt="1" type="alphaLcParenR"/>
            </a:lvl5pPr>
            <a:lvl6pPr indent="-228600" lvl="5" marL="2743200">
              <a:buAutoNum startAt="1" type="romanLcParenR"/>
            </a:lvl6pPr>
            <a:lvl7pPr indent="-228600" lvl="6" marL="3200400">
              <a:buAutoNum startAt="1" type="arabicPeriod"/>
            </a:lvl7pPr>
            <a:lvl8pPr indent="-228600" lvl="7" marL="3657600">
              <a:buAutoNum startAt="1" type="alphaLcPeriod"/>
            </a:lvl8pPr>
            <a:lvl9pPr indent="-228600" lvl="8" marL="4114800">
              <a:buAutoNum startAt="1" type="romanLcPeriod"/>
            </a:lvl9pPr>
          </a:lstStyle>
          <a:p>
            <a:pPr algn="just" indent="0" marL="0" marR="0">
              <a:lnSpc>
                <a:spcPct val="90000"/>
              </a:lnSpc>
              <a:spcBef>
                <a:spcPts val="0"/>
              </a:spcBef>
              <a:spcAft>
                <a:spcPts val="0"/>
              </a:spcAft>
              <a:buNone/>
            </a:pPr>
            <a:r>
              <a:rPr sz="900">
                <a:solidFill>
                  <a:srgbClr val="000000"/>
                </a:solidFill>
                <a:latin typeface="Times New Roman"/>
                <a:ea typeface="Times New Roman"/>
                <a:cs typeface="Times New Roman"/>
              </a:rPr>
              <a:t>Отмечаем следующие характеристики и особенности предоставленных данных:</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1) Размер таблицы с </a:t>
            </a:r>
            <a:r>
              <a:rPr b="false" i="false" spc="0" sz="900">
                <a:solidFill>
                  <a:srgbClr val="000000"/>
                </a:solidFill>
                <a:highlight>
                  <a:srgbClr val="FFFFFF"/>
                </a:highlight>
                <a:latin typeface="Times New Roman"/>
                <a:ea typeface="Times New Roman"/>
                <a:cs typeface="Times New Roman"/>
              </a:rPr>
              <a:t>данными предоставленными для исследования составил 13 переменных (столбцов) и 1023 значения переменной (строки);</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b="false" i="false" spc="0" sz="900">
                <a:solidFill>
                  <a:srgbClr val="000000"/>
                </a:solidFill>
                <a:highlight>
                  <a:srgbClr val="FFFFFF"/>
                </a:highlight>
                <a:latin typeface="Times New Roman"/>
                <a:ea typeface="Times New Roman"/>
                <a:cs typeface="Times New Roman"/>
              </a:rPr>
              <a:t>2) В значениях переменных отсутствуют пропуски;</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b="false" i="false" spc="0" sz="900">
                <a:solidFill>
                  <a:srgbClr val="000000"/>
                </a:solidFill>
                <a:highlight>
                  <a:srgbClr val="FFFFFF"/>
                </a:highlight>
                <a:latin typeface="Times New Roman"/>
                <a:ea typeface="Times New Roman"/>
                <a:cs typeface="Times New Roman"/>
              </a:rPr>
              <a:t>3) В таблице с данными </a:t>
            </a:r>
            <a:r>
              <a:rPr b="false" i="false" spc="0" sz="900">
                <a:solidFill>
                  <a:srgbClr val="000000"/>
                </a:solidFill>
                <a:highlight>
                  <a:srgbClr val="FFFFFF"/>
                </a:highlight>
                <a:latin typeface="Times New Roman"/>
                <a:ea typeface="Times New Roman"/>
                <a:cs typeface="Times New Roman"/>
              </a:rPr>
              <a:t>предоставленными для исследования отсутствуют дубликаты;</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4) Обнаружены выбросы в значениях каждой переменной (за исключением переменной «Угол нашивки, град»);</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5) Отмечаем большой разброс в значениях данных. Отмечаем необходимость масштабирования данных. </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6) Отмечаем, что данные измерены в разных единицах измерениях. Многие из которых сложносочитаемы. </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b="false" i="false" spc="0" sz="900">
                <a:solidFill>
                  <a:srgbClr val="000000"/>
                </a:solidFill>
                <a:highlight>
                  <a:srgbClr val="FFFFFF"/>
                </a:highlight>
                <a:latin typeface="Times New Roman"/>
                <a:ea typeface="Times New Roman"/>
                <a:cs typeface="Times New Roman"/>
              </a:rPr>
              <a:t>7) Диаграммы распределения показали, что распределение большинства переменных визуально похоже на нормальное. После проведения</a:t>
            </a:r>
            <a:r>
              <a:rPr sz="900">
                <a:solidFill>
                  <a:srgbClr val="000000"/>
                </a:solidFill>
                <a:latin typeface="Times New Roman"/>
                <a:ea typeface="Times New Roman"/>
                <a:cs typeface="Times New Roman"/>
              </a:rPr>
              <a:t> статистического теста Шапиро-Уилка сделали выводы о том, что значения переменных "Соотношение матрица-наполнитель", "Плотность, кг/м3","Количество отвердителя, м.%", "Содержание эпоксидных групп,%_2", "Температура вспышки, С_2", "Модуль упругости при растяжении, ГПа", "Прочность при растяжении, МПа", "Потребление смолы, г/м2", "Шаг нашивки" распределены нормально, а значение </a:t>
            </a:r>
            <a:r>
              <a:rPr sz="900">
                <a:solidFill>
                  <a:srgbClr val="000000"/>
                </a:solidFill>
                <a:latin typeface="Times New Roman"/>
                <a:ea typeface="Times New Roman"/>
                <a:cs typeface="Times New Roman"/>
              </a:rPr>
              <a:t>переменных "модуль упругости, ГПа", "Поверхностная плотность, г/м2", "Угол нашивки, град", "Плотность нашивки" распределены не нормально;</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8) Отмечаем отсутствие линейной связи между переменными и </a:t>
            </a:r>
            <a:r>
              <a:rPr sz="900">
                <a:solidFill>
                  <a:srgbClr val="000000"/>
                </a:solidFill>
                <a:latin typeface="Times New Roman"/>
                <a:ea typeface="Times New Roman"/>
                <a:cs typeface="Times New Roman"/>
              </a:rPr>
              <a:t>практически полное отсутствие корреляции между переменными;</a:t>
            </a:r>
            <a:endParaRPr sz="900">
              <a:solidFill>
                <a:srgbClr val="000000"/>
              </a:solidFill>
              <a:latin typeface="Times New Roman"/>
              <a:ea typeface="Times New Roman"/>
              <a:cs typeface="Times New Roman"/>
            </a:endParaRPr>
          </a:p>
          <a:p>
            <a:pPr algn="just" indent="0" lvl="0" marL="0" marR="0">
              <a:lnSpc>
                <a:spcPct val="90000"/>
              </a:lnSpc>
              <a:spcBef>
                <a:spcPts val="0"/>
              </a:spcBef>
              <a:spcAft>
                <a:spcPts val="0"/>
              </a:spcAft>
              <a:buNone/>
            </a:pPr>
            <a:r>
              <a:rPr sz="900">
                <a:solidFill>
                  <a:srgbClr val="000000"/>
                </a:solidFill>
                <a:latin typeface="Times New Roman"/>
                <a:ea typeface="Times New Roman"/>
                <a:cs typeface="Times New Roman"/>
              </a:rPr>
              <a:t>9) В таблице представ</a:t>
            </a:r>
            <a:r>
              <a:rPr sz="900">
                <a:solidFill>
                  <a:srgbClr val="000000"/>
                </a:solidFill>
                <a:latin typeface="Times New Roman"/>
                <a:ea typeface="Times New Roman"/>
                <a:cs typeface="Times New Roman"/>
              </a:rPr>
              <a:t>лены в 2 типа данных – float64 (для данных представленных в виде чисел с плавающей точкой) и int64 (для данных предоставленных в виде целых чисел). </a:t>
            </a:r>
            <a:r>
              <a:rPr sz="900">
                <a:solidFill>
                  <a:srgbClr val="000000"/>
                </a:solidFill>
                <a:latin typeface="Times New Roman"/>
                <a:ea typeface="Times New Roman"/>
                <a:cs typeface="Times New Roman"/>
              </a:rPr>
              <a:t>Отмечаем, что пере</a:t>
            </a:r>
            <a:r>
              <a:rPr sz="900">
                <a:solidFill>
                  <a:srgbClr val="000000"/>
                </a:solidFill>
                <a:latin typeface="Times New Roman"/>
                <a:ea typeface="Times New Roman"/>
                <a:cs typeface="Times New Roman"/>
              </a:rPr>
              <a:t>менная «Угол нашивки, град» имеет только два значения равные 0 или 90;</a:t>
            </a:r>
            <a:endParaRPr sz="900">
              <a:solidFill>
                <a:srgbClr val="000000"/>
              </a:solidFill>
              <a:latin typeface="Times New Roman"/>
              <a:ea typeface="Times New Roman"/>
              <a:cs typeface="Times New Roman"/>
            </a:endParaRPr>
          </a:p>
          <a:p>
            <a:pPr algn="l" indent="0" marL="0" marR="0">
              <a:lnSpc>
                <a:spcPct val="90000"/>
              </a:lnSpc>
              <a:spcBef>
                <a:spcPts val="0"/>
              </a:spcBef>
              <a:spcAft>
                <a:spcPts val="0"/>
              </a:spcAft>
            </a:pPr>
            <a:endParaRPr b="false" cap="none" i="false" strike="noStrike" sz="1000" u="none">
              <a:solidFill>
                <a:srgbClr val="262626"/>
              </a:solidFill>
              <a:latin typeface="Times New Roman"/>
              <a:ea typeface="Times New Roman"/>
              <a:cs typeface="Times New Roman"/>
            </a:endParaRPr>
          </a:p>
        </p:txBody>
      </p:sp>
      <p:grpSp>
        <p:nvGrpSpPr>
          <p:cNvPr hidden="false" id="143" name="Shape 143"/>
          <p:cNvGrpSpPr/>
          <p:nvPr isPhoto="false"/>
        </p:nvGrpSpPr>
        <p:grpSpPr>
          <a:xfrm flipH="false" flipV="false" rot="0">
            <a:off x="3167880" y="469293"/>
            <a:ext cx="6583489" cy="666000"/>
            <a:chOff x="0" y="0"/>
            <a:chExt cx="6583489" cy="666000"/>
          </a:xfrm>
        </p:grpSpPr>
        <p:sp>
          <p:nvSpPr>
            <p:cNvPr hidden="false" id="144" name="Shape 144"/>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Разведочный анализ данных</a:t>
              </a:r>
              <a:endParaRPr b="false" cap="none" i="false" spc="180" strike="noStrike" sz="2800" u="none">
                <a:solidFill>
                  <a:schemeClr val="lt1"/>
                </a:solidFill>
                <a:latin typeface="ALS Sector Bold"/>
                <a:ea typeface="ALS Sector Bold"/>
                <a:cs typeface="ALS Sector Bold"/>
              </a:endParaRPr>
            </a:p>
          </p:txBody>
        </p:sp>
        <p:sp>
          <p:nvSpPr>
            <p:cNvPr hidden="false" id="145" name="Shape 145"/>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46" name="Shape 146"/>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148" name="Picture 148"/>
          <p:cNvPicPr preferRelativeResize="true"/>
          <p:nvPr isPhoto="false"/>
        </p:nvPicPr>
        <p:blipFill>
          <a:blip r:embed="rId1"/>
          <a:stretch/>
        </p:blipFill>
        <p:spPr>
          <a:xfrm flipH="false" flipV="false" rot="0">
            <a:off x="130003" y="1276221"/>
            <a:ext cx="3194504" cy="2721524"/>
          </a:xfrm>
          <a:prstGeom prst="rect">
            <a:avLst/>
          </a:prstGeom>
        </p:spPr>
      </p:pic>
      <p:pic>
        <p:nvPicPr>
          <p:cNvPr hidden="false" id="150" name="Picture 150"/>
          <p:cNvPicPr preferRelativeResize="true"/>
          <p:nvPr isPhoto="false"/>
        </p:nvPicPr>
        <p:blipFill>
          <a:blip r:embed="rId2"/>
          <a:stretch/>
        </p:blipFill>
        <p:spPr>
          <a:xfrm flipH="false" flipV="false" rot="0">
            <a:off x="8342098" y="4223823"/>
            <a:ext cx="3698320" cy="2039034"/>
          </a:xfrm>
          <a:prstGeom prst="rect">
            <a:avLst/>
          </a:prstGeom>
        </p:spPr>
      </p:pic>
      <p:pic>
        <p:nvPicPr>
          <p:cNvPr hidden="false" id="152" name="Picture 152"/>
          <p:cNvPicPr preferRelativeResize="true"/>
          <p:nvPr isPhoto="false"/>
        </p:nvPicPr>
        <p:blipFill>
          <a:blip r:embed="rId3"/>
          <a:stretch/>
        </p:blipFill>
        <p:spPr>
          <a:xfrm flipH="false" flipV="false" rot="0">
            <a:off x="3386524" y="1250478"/>
            <a:ext cx="2935127" cy="2798570"/>
          </a:xfrm>
          <a:prstGeom prst="rect">
            <a:avLst/>
          </a:prstGeom>
        </p:spPr>
      </p:pic>
      <p:pic>
        <p:nvPicPr>
          <p:cNvPr hidden="false" id="154" name="Picture 154"/>
          <p:cNvPicPr preferRelativeResize="true"/>
          <p:nvPr isPhoto="false"/>
        </p:nvPicPr>
        <p:blipFill>
          <a:blip r:embed="rId4"/>
          <a:stretch/>
        </p:blipFill>
        <p:spPr>
          <a:xfrm flipH="false" flipV="false" rot="0">
            <a:off x="6353432" y="1269785"/>
            <a:ext cx="2763610" cy="2789354"/>
          </a:xfrm>
          <a:prstGeom prst="rect">
            <a:avLst/>
          </a:prstGeom>
        </p:spPr>
      </p:pic>
      <p:pic>
        <p:nvPicPr>
          <p:cNvPr hidden="false" id="156" name="Picture 156"/>
          <p:cNvPicPr preferRelativeResize="true"/>
          <p:nvPr isPhoto="false"/>
        </p:nvPicPr>
        <p:blipFill>
          <a:blip r:embed="rId5"/>
          <a:stretch/>
        </p:blipFill>
        <p:spPr>
          <a:xfrm flipH="false" flipV="false" rot="0">
            <a:off x="9140138" y="1276221"/>
            <a:ext cx="2891474" cy="2891470"/>
          </a:xfrm>
          <a:prstGeom prst="rect">
            <a:avLst/>
          </a:prstGeom>
        </p:spPr>
      </p:pic>
    </p:spTree>
  </p:cSld>
</p:sld>
</file>

<file path=ppt/slides/slide7.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57" name="GroupShape 157"/>
        <p:cNvGrpSpPr/>
        <p:nvPr isPhoto="false"/>
      </p:nvGrpSpPr>
      <p:grpSpPr>
        <a:xfrm flipH="false" flipV="false" rot="0">
          <a:off x="0" y="0"/>
          <a:ext cx="0" cy="0"/>
          <a:chOff x="0" y="0"/>
          <a:chExt cx="0" cy="0"/>
        </a:xfrm>
      </p:grpSpPr>
      <p:sp>
        <p:nvSpPr>
          <p:cNvPr hidden="false" id="158" name="Shape 158"/>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159" name="Shape 159"/>
          <p:cNvSpPr txBox="true"/>
          <p:nvPr isPhoto="false"/>
        </p:nvSpPr>
        <p:spPr>
          <a:xfrm flipH="false" flipV="false" rot="0">
            <a:off x="400307" y="1205427"/>
            <a:ext cx="7782829" cy="2082356"/>
          </a:xfrm>
          <a:prstGeom prst="rect">
            <a:avLst/>
          </a:prstGeom>
          <a:noFill/>
          <a:ln>
            <a:noFill/>
          </a:ln>
        </p:spPr>
        <p:txBody>
          <a:bodyPr anchor="t" bIns="38350" lIns="76725" rIns="76725" tIns="38350" wrap="square">
            <a:noAutofit/>
          </a:bodyPr>
          <a:lstStyle>
            <a:defPPr/>
            <a:lvl1pPr indent="-228600" lvl="0" marL="457200">
              <a:buAutoNum startAt="1" type="arabicParenR"/>
            </a:lvl1pPr>
            <a:lvl2pPr indent="-228600" lvl="1" marL="914400">
              <a:buAutoNum startAt="1" type="alphaLcParenR"/>
            </a:lvl2pPr>
            <a:lvl3pPr indent="-228600" lvl="2" marL="1371600">
              <a:buAutoNum startAt="1" type="romanLcParenR"/>
            </a:lvl3pPr>
            <a:lvl4pPr indent="-228600" lvl="3" marL="1828800">
              <a:buAutoNum startAt="1" type="arabicParenR"/>
            </a:lvl4pPr>
            <a:lvl5pPr indent="-228600" lvl="4" marL="2286000">
              <a:buAutoNum startAt="1" type="alphaLcParenR"/>
            </a:lvl5pPr>
            <a:lvl6pPr indent="-228600" lvl="5" marL="2743200">
              <a:buAutoNum startAt="1" type="romanLcParenR"/>
            </a:lvl6pPr>
            <a:lvl7pPr indent="-228600" lvl="6" marL="3200400">
              <a:buAutoNum startAt="1" type="arabicPeriod"/>
            </a:lvl7pPr>
            <a:lvl8pPr indent="-228600" lvl="7" marL="3657600">
              <a:buAutoNum startAt="1" type="alphaLcPeriod"/>
            </a:lvl8pPr>
            <a:lvl9pPr indent="-228600" lvl="8" marL="4114800">
              <a:buAutoNum startAt="1" type="romanLcPeriod"/>
            </a:lvl9pPr>
          </a:lstStyle>
          <a:p>
            <a:pPr algn="l" indent="0" marL="76200" marR="76200">
              <a:lnSpc>
                <a:spcPct val="90000"/>
              </a:lnSpc>
              <a:spcBef>
                <a:spcPts val="600"/>
              </a:spcBef>
              <a:spcAft>
                <a:spcPts val="600"/>
              </a:spcAft>
              <a:buNone/>
            </a:pPr>
            <a:r>
              <a:rPr b="false" sz="900">
                <a:solidFill>
                  <a:srgbClr val="000000"/>
                </a:solidFill>
                <a:highlight>
                  <a:srgbClr val="000000">
                    <a:alpha val="0"/>
                  </a:srgbClr>
                </a:highlight>
                <a:latin typeface="Times New Roman"/>
                <a:ea typeface="Times New Roman"/>
                <a:cs typeface="Times New Roman"/>
              </a:rPr>
              <a:t>Проведен предварительная обработка данных. Добавлено описание столбцов и их описание. Проведена работа с анализом, исключением и модификацией переменных:</a:t>
            </a:r>
            <a:endParaRPr b="false" sz="900">
              <a:solidFill>
                <a:srgbClr val="000000"/>
              </a:solidFill>
              <a:highlight>
                <a:srgbClr val="000000">
                  <a:alpha val="0"/>
                </a:srgbClr>
              </a:highlight>
              <a:latin typeface="Times New Roman"/>
              <a:ea typeface="Times New Roman"/>
              <a:cs typeface="Times New Roman"/>
            </a:endParaRPr>
          </a:p>
          <a:p>
            <a:pPr algn="l" indent="0" marL="76200" marR="76200">
              <a:lnSpc>
                <a:spcPct val="90000"/>
              </a:lnSpc>
              <a:spcBef>
                <a:spcPts val="600"/>
              </a:spcBef>
              <a:spcAft>
                <a:spcPts val="600"/>
              </a:spcAft>
              <a:buNone/>
            </a:pPr>
            <a:r>
              <a:rPr b="false" sz="900">
                <a:solidFill>
                  <a:srgbClr val="000000"/>
                </a:solidFill>
                <a:highlight>
                  <a:srgbClr val="000000">
                    <a:alpha val="0"/>
                  </a:srgbClr>
                </a:highlight>
                <a:latin typeface="Times New Roman"/>
                <a:ea typeface="Times New Roman"/>
                <a:cs typeface="Times New Roman"/>
              </a:rPr>
              <a:t>-</a:t>
            </a:r>
            <a:r>
              <a:rPr b="false" sz="900">
                <a:solidFill>
                  <a:srgbClr val="000000"/>
                </a:solidFill>
                <a:highlight>
                  <a:srgbClr val="000000">
                    <a:alpha val="0"/>
                  </a:srgbClr>
                </a:highlight>
                <a:latin typeface="Times New Roman"/>
                <a:ea typeface="Times New Roman"/>
                <a:cs typeface="Times New Roman"/>
              </a:rPr>
              <a:t> </a:t>
            </a:r>
            <a:r>
              <a:rPr b="false" sz="900">
                <a:solidFill>
                  <a:srgbClr val="000000"/>
                </a:solidFill>
                <a:highlight>
                  <a:srgbClr val="000000">
                    <a:alpha val="0"/>
                  </a:srgbClr>
                </a:highlight>
                <a:latin typeface="Times New Roman"/>
                <a:ea typeface="Times New Roman"/>
                <a:cs typeface="Times New Roman"/>
              </a:rPr>
              <a:t>Исключена переменная "Температура вспышки, С_2", как не оказывающая влияние на предсказание значений "Модуль упругости при растяжении, ГПа", "Прочность при растяжении, МПа", "Соотношение матрица-наполнитель".</a:t>
            </a:r>
            <a:endParaRPr b="false" sz="900">
              <a:solidFill>
                <a:srgbClr val="000000"/>
              </a:solidFill>
              <a:highlight>
                <a:srgbClr val="000000">
                  <a:alpha val="0"/>
                </a:srgbClr>
              </a:highlight>
              <a:latin typeface="Times New Roman"/>
              <a:ea typeface="Times New Roman"/>
              <a:cs typeface="Times New Roman"/>
            </a:endParaRPr>
          </a:p>
          <a:p>
            <a:pPr algn="l" indent="0" marL="76200" marR="76200">
              <a:lnSpc>
                <a:spcPct val="90000"/>
              </a:lnSpc>
              <a:spcBef>
                <a:spcPts val="600"/>
              </a:spcBef>
              <a:spcAft>
                <a:spcPts val="600"/>
              </a:spcAft>
              <a:buNone/>
            </a:pPr>
            <a:r>
              <a:rPr b="false" sz="900">
                <a:solidFill>
                  <a:srgbClr val="000000"/>
                </a:solidFill>
                <a:highlight>
                  <a:srgbClr val="000000">
                    <a:alpha val="0"/>
                  </a:srgbClr>
                </a:highlight>
                <a:latin typeface="Times New Roman"/>
                <a:ea typeface="Times New Roman"/>
                <a:cs typeface="Times New Roman"/>
              </a:rPr>
              <a:t>-</a:t>
            </a:r>
            <a:r>
              <a:rPr b="false" sz="900">
                <a:solidFill>
                  <a:srgbClr val="000000"/>
                </a:solidFill>
                <a:highlight>
                  <a:srgbClr val="000000">
                    <a:alpha val="0"/>
                  </a:srgbClr>
                </a:highlight>
                <a:latin typeface="Times New Roman"/>
                <a:ea typeface="Times New Roman"/>
                <a:cs typeface="Times New Roman"/>
              </a:rPr>
              <a:t> </a:t>
            </a:r>
            <a:r>
              <a:rPr b="false" sz="900">
                <a:solidFill>
                  <a:srgbClr val="000000"/>
                </a:solidFill>
                <a:highlight>
                  <a:srgbClr val="000000">
                    <a:alpha val="0"/>
                  </a:srgbClr>
                </a:highlight>
                <a:latin typeface="Times New Roman"/>
                <a:ea typeface="Times New Roman"/>
                <a:cs typeface="Times New Roman"/>
              </a:rPr>
              <a:t>Переменная "Угол нашивки, град" переведена в раздел категориальных переменных и кодирована с помощью OneHotEncoder в переменные "Угол нашивки, град_0" и "Угол нашивки, град_90".</a:t>
            </a:r>
            <a:endParaRPr b="false" sz="900">
              <a:solidFill>
                <a:srgbClr val="000000"/>
              </a:solidFill>
              <a:highlight>
                <a:srgbClr val="000000">
                  <a:alpha val="0"/>
                </a:srgbClr>
              </a:highlight>
              <a:latin typeface="Times New Roman"/>
              <a:ea typeface="Times New Roman"/>
              <a:cs typeface="Times New Roman"/>
            </a:endParaRPr>
          </a:p>
          <a:p>
            <a:pPr algn="l" indent="0" marL="76200" marR="76200">
              <a:lnSpc>
                <a:spcPct val="90000"/>
              </a:lnSpc>
              <a:spcBef>
                <a:spcPts val="600"/>
              </a:spcBef>
              <a:spcAft>
                <a:spcPts val="600"/>
              </a:spcAft>
              <a:buNone/>
            </a:pPr>
            <a:r>
              <a:rPr b="false" sz="900">
                <a:solidFill>
                  <a:srgbClr val="000000"/>
                </a:solidFill>
                <a:highlight>
                  <a:srgbClr val="000000">
                    <a:alpha val="0"/>
                  </a:srgbClr>
                </a:highlight>
                <a:latin typeface="Times New Roman"/>
                <a:ea typeface="Times New Roman"/>
                <a:cs typeface="Times New Roman"/>
              </a:rPr>
              <a:t>-</a:t>
            </a:r>
            <a:r>
              <a:rPr b="false" sz="900">
                <a:solidFill>
                  <a:srgbClr val="000000"/>
                </a:solidFill>
                <a:highlight>
                  <a:srgbClr val="000000">
                    <a:alpha val="0"/>
                  </a:srgbClr>
                </a:highlight>
                <a:latin typeface="Times New Roman"/>
                <a:ea typeface="Times New Roman"/>
                <a:cs typeface="Times New Roman"/>
              </a:rPr>
              <a:t> </a:t>
            </a:r>
            <a:r>
              <a:rPr b="false" sz="900">
                <a:solidFill>
                  <a:srgbClr val="000000"/>
                </a:solidFill>
                <a:highlight>
                  <a:srgbClr val="000000">
                    <a:alpha val="0"/>
                  </a:srgbClr>
                </a:highlight>
                <a:latin typeface="Times New Roman"/>
                <a:ea typeface="Times New Roman"/>
                <a:cs typeface="Times New Roman"/>
              </a:rPr>
              <a:t>Так же проведен анализ взаимосвязи переменных "Содержание эпоксидных групп, %_2" и "Потребление смолы, г/м2", в результате чего переменные были изменены в переменные "Содержание эпоксидных групп, г" и "Потребление смолы, г/м2 без ЭГ". Так же выдвинуто предположение о наличии связей между плотностью, отвердителем, эпоксидными группами и смолами - в данной части необходима консультация с экспертом.</a:t>
            </a:r>
            <a:endParaRPr b="false" sz="900">
              <a:solidFill>
                <a:srgbClr val="000000"/>
              </a:solidFill>
              <a:highlight>
                <a:srgbClr val="000000">
                  <a:alpha val="0"/>
                </a:srgbClr>
              </a:highlight>
              <a:latin typeface="Times New Roman"/>
              <a:ea typeface="Times New Roman"/>
              <a:cs typeface="Times New Roman"/>
            </a:endParaRPr>
          </a:p>
          <a:p>
            <a:pPr algn="l" indent="0" marL="76200" marR="76200">
              <a:lnSpc>
                <a:spcPct val="90000"/>
              </a:lnSpc>
              <a:spcBef>
                <a:spcPts val="600"/>
              </a:spcBef>
              <a:spcAft>
                <a:spcPts val="600"/>
              </a:spcAft>
              <a:buNone/>
            </a:pPr>
            <a:r>
              <a:rPr b="false" sz="900">
                <a:solidFill>
                  <a:srgbClr val="000000"/>
                </a:solidFill>
                <a:highlight>
                  <a:srgbClr val="000000">
                    <a:alpha val="0"/>
                  </a:srgbClr>
                </a:highlight>
                <a:latin typeface="Times New Roman"/>
                <a:ea typeface="Times New Roman"/>
                <a:cs typeface="Times New Roman"/>
              </a:rPr>
              <a:t>Проведена визуализация данных. Построены гистограммы распределения данных с KDE, диаграммы размаха, диаграммы рассеяния, тепловые карты. Проведен статистический тест для подтверждения нормальности распределения. </a:t>
            </a:r>
            <a:r>
              <a:rPr b="false" sz="900">
                <a:solidFill>
                  <a:srgbClr val="000000"/>
                </a:solidFill>
                <a:highlight>
                  <a:srgbClr val="000000">
                    <a:alpha val="0"/>
                  </a:srgbClr>
                </a:highlight>
                <a:latin typeface="Times New Roman"/>
                <a:ea typeface="Times New Roman"/>
                <a:cs typeface="Times New Roman"/>
              </a:rPr>
              <a:t>Исключены выбросы. Исследована корреляция переменных. </a:t>
            </a:r>
            <a:r>
              <a:rPr b="false" sz="900">
                <a:solidFill>
                  <a:srgbClr val="000000"/>
                </a:solidFill>
                <a:highlight>
                  <a:srgbClr val="000000">
                    <a:alpha val="0"/>
                  </a:srgbClr>
                </a:highlight>
                <a:latin typeface="Times New Roman"/>
                <a:ea typeface="Times New Roman"/>
                <a:cs typeface="Times New Roman"/>
              </a:rPr>
              <a:t>Проведена нормализация данных. </a:t>
            </a:r>
            <a:r>
              <a:rPr b="false" sz="900">
                <a:solidFill>
                  <a:srgbClr val="000000"/>
                </a:solidFill>
                <a:highlight>
                  <a:srgbClr val="000000">
                    <a:alpha val="0"/>
                  </a:srgbClr>
                </a:highlight>
                <a:latin typeface="Times New Roman"/>
                <a:ea typeface="Times New Roman"/>
                <a:cs typeface="Times New Roman"/>
              </a:rPr>
              <a:t>Необходимо отметить, что многие переменные не распределены нормально, практически полное отсутствие корреляции между переменными и линейной связи, что может ухудшить предсказательную способность прогнозирующих моделей машинного обучения.</a:t>
            </a:r>
            <a:endParaRPr b="false" sz="900">
              <a:solidFill>
                <a:srgbClr val="000000"/>
              </a:solidFill>
              <a:highlight>
                <a:srgbClr val="000000">
                  <a:alpha val="0"/>
                </a:srgbClr>
              </a:highlight>
              <a:latin typeface="Times New Roman"/>
              <a:ea typeface="Times New Roman"/>
              <a:cs typeface="Times New Roman"/>
            </a:endParaRPr>
          </a:p>
          <a:p>
            <a:pPr algn="l" indent="0" marL="0" marR="0">
              <a:lnSpc>
                <a:spcPct val="90000"/>
              </a:lnSpc>
              <a:spcBef>
                <a:spcPts val="0"/>
              </a:spcBef>
              <a:spcAft>
                <a:spcPts val="0"/>
              </a:spcAft>
            </a:pPr>
            <a:endParaRPr b="false" cap="none" i="false" strike="noStrike" sz="900" u="none">
              <a:solidFill>
                <a:srgbClr val="000000"/>
              </a:solidFill>
              <a:highlight>
                <a:srgbClr val="000000">
                  <a:alpha val="0"/>
                </a:srgbClr>
              </a:highlight>
              <a:latin typeface="Times New Roman"/>
              <a:ea typeface="Times New Roman"/>
              <a:cs typeface="Times New Roman"/>
            </a:endParaRPr>
          </a:p>
        </p:txBody>
      </p:sp>
      <p:grpSp>
        <p:nvGrpSpPr>
          <p:cNvPr hidden="false" id="160" name="Shape 160"/>
          <p:cNvGrpSpPr/>
          <p:nvPr isPhoto="false"/>
        </p:nvGrpSpPr>
        <p:grpSpPr>
          <a:xfrm flipH="false" flipV="false" rot="0">
            <a:off x="3167880" y="469293"/>
            <a:ext cx="8752356" cy="666000"/>
            <a:chOff x="0" y="0"/>
            <a:chExt cx="8752356" cy="666000"/>
          </a:xfrm>
        </p:grpSpPr>
        <p:sp>
          <p:nvSpPr>
            <p:cNvPr hidden="false" id="161" name="Shape 161"/>
            <p:cNvSpPr txBox="false"/>
            <p:nvPr isPhoto="false"/>
          </p:nvSpPr>
          <p:spPr>
            <a:xfrm flipH="false" flipV="false" rot="0">
              <a:off x="0" y="0"/>
              <a:ext cx="8752356"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Предварительная обработка данных</a:t>
              </a:r>
              <a:endParaRPr b="false" cap="none" i="false" spc="180" strike="noStrike" sz="2800" u="none">
                <a:solidFill>
                  <a:schemeClr val="lt1"/>
                </a:solidFill>
                <a:latin typeface="ALS Sector Bold"/>
                <a:ea typeface="ALS Sector Bold"/>
                <a:cs typeface="ALS Sector Bold"/>
              </a:endParaRPr>
            </a:p>
          </p:txBody>
        </p:sp>
        <p:sp>
          <p:nvSpPr>
            <p:cNvPr hidden="false" id="162" name="Shape 162"/>
            <p:cNvSpPr txBox="false"/>
            <p:nvPr isPhoto="false"/>
          </p:nvSpPr>
          <p:spPr>
            <a:xfrm flipH="true" flipV="false" rot="10800000">
              <a:off x="1" y="0"/>
              <a:ext cx="145097"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63" name="Shape 163"/>
            <p:cNvSpPr txBox="false"/>
            <p:nvPr isPhoto="false"/>
          </p:nvSpPr>
          <p:spPr>
            <a:xfrm flipH="true" flipV="false" rot="0">
              <a:off x="8581735" y="0"/>
              <a:ext cx="17062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165" name="Picture 165"/>
          <p:cNvPicPr preferRelativeResize="true"/>
          <p:nvPr isPhoto="false"/>
        </p:nvPicPr>
        <p:blipFill>
          <a:blip r:embed="rId1"/>
          <a:stretch/>
        </p:blipFill>
        <p:spPr>
          <a:xfrm flipH="false" flipV="false" rot="0">
            <a:off x="6888816" y="3395382"/>
            <a:ext cx="2781254" cy="1120890"/>
          </a:xfrm>
          <a:prstGeom prst="rect">
            <a:avLst/>
          </a:prstGeom>
        </p:spPr>
      </p:pic>
      <p:pic>
        <p:nvPicPr>
          <p:cNvPr hidden="false" id="167" name="Picture 167"/>
          <p:cNvPicPr preferRelativeResize="true"/>
          <p:nvPr isPhoto="false"/>
        </p:nvPicPr>
        <p:blipFill>
          <a:blip r:embed="rId2"/>
          <a:stretch/>
        </p:blipFill>
        <p:spPr>
          <a:xfrm flipH="false" flipV="false" rot="0">
            <a:off x="6888816" y="5591735"/>
            <a:ext cx="2870603" cy="383109"/>
          </a:xfrm>
          <a:prstGeom prst="rect">
            <a:avLst/>
          </a:prstGeom>
        </p:spPr>
      </p:pic>
      <p:pic>
        <p:nvPicPr>
          <p:cNvPr hidden="false" id="169" name="Picture 169"/>
          <p:cNvPicPr preferRelativeResize="true"/>
          <p:nvPr isPhoto="false"/>
        </p:nvPicPr>
        <p:blipFill>
          <a:blip r:embed="rId3"/>
          <a:stretch/>
        </p:blipFill>
        <p:spPr>
          <a:xfrm flipH="false" flipV="false" rot="0">
            <a:off x="6877609" y="4566397"/>
            <a:ext cx="2859572" cy="989262"/>
          </a:xfrm>
          <a:prstGeom prst="rect">
            <a:avLst/>
          </a:prstGeom>
        </p:spPr>
      </p:pic>
      <p:pic>
        <p:nvPicPr>
          <p:cNvPr hidden="false" id="171" name="Picture 171"/>
          <p:cNvPicPr preferRelativeResize="true"/>
          <p:nvPr isPhoto="false"/>
        </p:nvPicPr>
        <p:blipFill>
          <a:blip r:embed="rId4"/>
          <a:stretch/>
        </p:blipFill>
        <p:spPr>
          <a:xfrm flipH="false" flipV="false" rot="0">
            <a:off x="9766101" y="3196828"/>
            <a:ext cx="2239357" cy="3083970"/>
          </a:xfrm>
          <a:prstGeom prst="rect">
            <a:avLst/>
          </a:prstGeom>
        </p:spPr>
      </p:pic>
      <p:pic>
        <p:nvPicPr>
          <p:cNvPr hidden="false" id="173" name="Picture 173"/>
          <p:cNvPicPr preferRelativeResize="true"/>
          <p:nvPr isPhoto="false"/>
        </p:nvPicPr>
        <p:blipFill>
          <a:blip r:embed="rId5"/>
          <a:stretch/>
        </p:blipFill>
        <p:spPr>
          <a:xfrm flipH="false" flipV="false" rot="0">
            <a:off x="389929" y="3399234"/>
            <a:ext cx="6442836" cy="2566291"/>
          </a:xfrm>
          <a:prstGeom prst="rect">
            <a:avLst/>
          </a:prstGeom>
        </p:spPr>
      </p:pic>
      <p:pic>
        <p:nvPicPr>
          <p:cNvPr hidden="false" id="175" name="Picture 175"/>
          <p:cNvPicPr preferRelativeResize="true"/>
          <p:nvPr isPhoto="false"/>
        </p:nvPicPr>
        <p:blipFill>
          <a:blip r:embed="rId6"/>
          <a:stretch/>
        </p:blipFill>
        <p:spPr>
          <a:xfrm flipH="false" flipV="false" rot="0">
            <a:off x="7950397" y="1214437"/>
            <a:ext cx="3951445" cy="1931941"/>
          </a:xfrm>
          <a:prstGeom prst="rect">
            <a:avLst/>
          </a:prstGeom>
        </p:spPr>
      </p:pic>
    </p:spTree>
  </p:cSld>
</p:sld>
</file>

<file path=ppt/slides/slide8.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76" name="GroupShape 176"/>
        <p:cNvGrpSpPr/>
        <p:nvPr isPhoto="false"/>
      </p:nvGrpSpPr>
      <p:grpSpPr>
        <a:xfrm flipH="false" flipV="false" rot="0">
          <a:off x="0" y="0"/>
          <a:ext cx="0" cy="0"/>
          <a:chOff x="0" y="0"/>
          <a:chExt cx="0" cy="0"/>
        </a:xfrm>
      </p:grpSpPr>
      <p:sp>
        <p:nvSpPr>
          <p:cNvPr hidden="false" id="177" name="Shape 177"/>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grpSp>
        <p:nvGrpSpPr>
          <p:cNvPr hidden="false" id="178" name="Shape 178"/>
          <p:cNvGrpSpPr/>
          <p:nvPr isPhoto="false"/>
        </p:nvGrpSpPr>
        <p:grpSpPr>
          <a:xfrm flipH="false" flipV="false" rot="0">
            <a:off x="3167880" y="469293"/>
            <a:ext cx="8752356" cy="666000"/>
            <a:chOff x="0" y="0"/>
            <a:chExt cx="8752356" cy="666000"/>
          </a:xfrm>
        </p:grpSpPr>
        <p:sp>
          <p:nvSpPr>
            <p:cNvPr hidden="false" id="179" name="Shape 179"/>
            <p:cNvSpPr txBox="false"/>
            <p:nvPr isPhoto="false"/>
          </p:nvSpPr>
          <p:spPr>
            <a:xfrm flipH="false" flipV="false" rot="0">
              <a:off x="0" y="0"/>
              <a:ext cx="8752356"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Предварительная обработка данных</a:t>
              </a:r>
              <a:endParaRPr b="false" cap="none" i="false" spc="180" strike="noStrike" sz="2800" u="none">
                <a:solidFill>
                  <a:schemeClr val="lt1"/>
                </a:solidFill>
                <a:latin typeface="ALS Sector Bold"/>
                <a:ea typeface="ALS Sector Bold"/>
                <a:cs typeface="ALS Sector Bold"/>
              </a:endParaRPr>
            </a:p>
          </p:txBody>
        </p:sp>
        <p:sp>
          <p:nvSpPr>
            <p:cNvPr hidden="false" id="180" name="Shape 180"/>
            <p:cNvSpPr txBox="false"/>
            <p:nvPr isPhoto="false"/>
          </p:nvSpPr>
          <p:spPr>
            <a:xfrm flipH="true" flipV="false" rot="10800000">
              <a:off x="1" y="0"/>
              <a:ext cx="145097"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81" name="Shape 181"/>
            <p:cNvSpPr txBox="false"/>
            <p:nvPr isPhoto="false"/>
          </p:nvSpPr>
          <p:spPr>
            <a:xfrm flipH="true" flipV="false" rot="0">
              <a:off x="8581735" y="0"/>
              <a:ext cx="17062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183" name="Picture 183"/>
          <p:cNvPicPr preferRelativeResize="true"/>
          <p:nvPr isPhoto="false"/>
        </p:nvPicPr>
        <p:blipFill>
          <a:blip r:embed="rId1"/>
          <a:stretch/>
        </p:blipFill>
        <p:spPr>
          <a:xfrm flipH="false" flipV="false" rot="0">
            <a:off x="8026213" y="1227044"/>
            <a:ext cx="3504554" cy="2573446"/>
          </a:xfrm>
          <a:prstGeom prst="rect">
            <a:avLst/>
          </a:prstGeom>
        </p:spPr>
      </p:pic>
      <p:pic>
        <p:nvPicPr>
          <p:cNvPr hidden="false" id="185" name="Picture 185"/>
          <p:cNvPicPr preferRelativeResize="true"/>
          <p:nvPr isPhoto="false"/>
        </p:nvPicPr>
        <p:blipFill>
          <a:blip r:embed="rId2"/>
          <a:stretch/>
        </p:blipFill>
        <p:spPr>
          <a:xfrm flipH="false" flipV="false" rot="0">
            <a:off x="4020110" y="1260661"/>
            <a:ext cx="3921366" cy="3921363"/>
          </a:xfrm>
          <a:prstGeom prst="rect">
            <a:avLst/>
          </a:prstGeom>
        </p:spPr>
      </p:pic>
      <p:pic>
        <p:nvPicPr>
          <p:cNvPr hidden="false" id="187" name="Picture 187"/>
          <p:cNvPicPr preferRelativeResize="true"/>
          <p:nvPr isPhoto="false"/>
        </p:nvPicPr>
        <p:blipFill>
          <a:blip r:embed="rId3"/>
          <a:stretch/>
        </p:blipFill>
        <p:spPr>
          <a:xfrm flipH="false" flipV="false" rot="0">
            <a:off x="417419" y="1266264"/>
            <a:ext cx="3539425" cy="3525164"/>
          </a:xfrm>
          <a:prstGeom prst="rect">
            <a:avLst/>
          </a:prstGeom>
        </p:spPr>
      </p:pic>
      <p:pic>
        <p:nvPicPr>
          <p:cNvPr hidden="false" id="189" name="Picture 189"/>
          <p:cNvPicPr preferRelativeResize="true"/>
          <p:nvPr isPhoto="false"/>
        </p:nvPicPr>
        <p:blipFill>
          <a:blip r:embed="rId4"/>
          <a:stretch/>
        </p:blipFill>
        <p:spPr>
          <a:xfrm flipH="false" flipV="false" rot="0">
            <a:off x="8093448" y="3826808"/>
            <a:ext cx="3429208" cy="2733618"/>
          </a:xfrm>
          <a:prstGeom prst="rect">
            <a:avLst/>
          </a:prstGeom>
        </p:spPr>
      </p:pic>
      <p:sp>
        <p:nvSpPr>
          <p:cNvPr hidden="false" id="190" name="Shape 190"/>
          <p:cNvSpPr txBox="true"/>
          <p:nvPr isPhoto="false">
            <p:ph idx="0" type="body"/>
          </p:nvPr>
        </p:nvSpPr>
        <p:spPr>
          <a:xfrm flipH="false" flipV="false" rot="0">
            <a:off x="333374" y="5160309"/>
            <a:ext cx="7568015" cy="1175694"/>
          </a:xfrm>
          <a:prstGeom prst="rect">
            <a:avLst/>
          </a:prstGeom>
          <a:noFill/>
          <a:ln>
            <a:noFill/>
          </a:ln>
        </p:spPr>
        <p:txBody>
          <a:bodyPr anchor="t" bIns="38350" lIns="76725" rIns="76725" tIns="38350" wrap="square">
            <a:noAutofit/>
          </a:bodyPr>
          <a:lstStyle>
            <a:defPPr/>
            <a:lvl1pPr lvl="0"/>
          </a:lstStyle>
          <a:p>
            <a:pPr indent="0" lvl="0" marL="0">
              <a:lnSpc>
                <a:spcPct val="90000"/>
              </a:lnSpc>
              <a:spcBef>
                <a:spcPts val="0"/>
              </a:spcBef>
              <a:spcAft>
                <a:spcPts val="0"/>
              </a:spcAft>
              <a:buNone/>
            </a:pPr>
            <a:r>
              <a:rPr b="false" sz="1000">
                <a:latin typeface="Times New Roman"/>
                <a:ea typeface="Times New Roman"/>
                <a:cs typeface="Times New Roman"/>
              </a:rPr>
              <a:t>На слайде приведены визуализация итоговых данных:</a:t>
            </a:r>
            <a:endParaRPr b="false" sz="1000">
              <a:latin typeface="Times New Roman"/>
              <a:ea typeface="Times New Roman"/>
              <a:cs typeface="Times New Roman"/>
            </a:endParaRPr>
          </a:p>
          <a:p>
            <a:pPr indent="0" lvl="0" marL="0">
              <a:lnSpc>
                <a:spcPct val="90000"/>
              </a:lnSpc>
              <a:spcBef>
                <a:spcPts val="0"/>
              </a:spcBef>
              <a:spcAft>
                <a:spcPts val="0"/>
              </a:spcAft>
              <a:buNone/>
            </a:pPr>
            <a:r>
              <a:rPr b="false" sz="1000">
                <a:latin typeface="Times New Roman"/>
                <a:ea typeface="Times New Roman"/>
                <a:cs typeface="Times New Roman"/>
              </a:rPr>
              <a:t>1) диаграмма рассеяния </a:t>
            </a:r>
            <a:endParaRPr b="false" sz="1000">
              <a:latin typeface="Times New Roman"/>
              <a:ea typeface="Times New Roman"/>
              <a:cs typeface="Times New Roman"/>
            </a:endParaRPr>
          </a:p>
          <a:p>
            <a:pPr indent="0" lvl="0" marL="0">
              <a:lnSpc>
                <a:spcPct val="90000"/>
              </a:lnSpc>
              <a:spcBef>
                <a:spcPts val="0"/>
              </a:spcBef>
              <a:spcAft>
                <a:spcPts val="0"/>
              </a:spcAft>
              <a:buNone/>
            </a:pPr>
            <a:r>
              <a:rPr b="false" sz="1000">
                <a:latin typeface="Times New Roman"/>
                <a:ea typeface="Times New Roman"/>
                <a:cs typeface="Times New Roman"/>
              </a:rPr>
              <a:t>2) диаграмма размаха</a:t>
            </a:r>
            <a:endParaRPr b="false" sz="1000">
              <a:latin typeface="Times New Roman"/>
              <a:ea typeface="Times New Roman"/>
              <a:cs typeface="Times New Roman"/>
            </a:endParaRPr>
          </a:p>
          <a:p>
            <a:pPr indent="0" lvl="0" marL="0">
              <a:lnSpc>
                <a:spcPct val="90000"/>
              </a:lnSpc>
              <a:spcBef>
                <a:spcPts val="0"/>
              </a:spcBef>
              <a:spcAft>
                <a:spcPts val="0"/>
              </a:spcAft>
              <a:buNone/>
            </a:pPr>
            <a:r>
              <a:rPr b="false" sz="1000">
                <a:latin typeface="Times New Roman"/>
                <a:ea typeface="Times New Roman"/>
                <a:cs typeface="Times New Roman"/>
              </a:rPr>
              <a:t>3) гистограмма распределения переменных</a:t>
            </a:r>
            <a:endParaRPr b="false" sz="1000">
              <a:latin typeface="Times New Roman"/>
              <a:ea typeface="Times New Roman"/>
              <a:cs typeface="Times New Roman"/>
            </a:endParaRPr>
          </a:p>
          <a:p>
            <a:pPr indent="0" lvl="0" marL="0">
              <a:lnSpc>
                <a:spcPct val="90000"/>
              </a:lnSpc>
              <a:spcBef>
                <a:spcPts val="0"/>
              </a:spcBef>
              <a:spcAft>
                <a:spcPts val="0"/>
              </a:spcAft>
              <a:buNone/>
            </a:pPr>
            <a:r>
              <a:rPr b="false" sz="1000">
                <a:latin typeface="Times New Roman"/>
                <a:ea typeface="Times New Roman"/>
                <a:cs typeface="Times New Roman"/>
              </a:rPr>
              <a:t>4) тепловая карта</a:t>
            </a:r>
            <a:endParaRPr b="false" sz="1000">
              <a:latin typeface="Times New Roman"/>
              <a:ea typeface="Times New Roman"/>
              <a:cs typeface="Times New Roman"/>
            </a:endParaRPr>
          </a:p>
          <a:p>
            <a:pPr algn="just" indent="0" lvl="0" marL="0">
              <a:lnSpc>
                <a:spcPct val="90000"/>
              </a:lnSpc>
              <a:spcBef>
                <a:spcPts val="839"/>
              </a:spcBef>
              <a:spcAft>
                <a:spcPts val="0"/>
              </a:spcAft>
              <a:buNone/>
            </a:pPr>
          </a:p>
        </p:txBody>
      </p:sp>
    </p:spTree>
  </p:cSld>
</p:sld>
</file>

<file path=ppt/slides/slide9.xml><?xml version="1.0" encoding="utf-8"?>
<p:sld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mc:Ignorable="co co-ooxml w14 x14 w15" show="true" showMasterSp="true">
  <p:cSld name="">
    <p:spTree>
      <p:nvGrpSpPr>
        <p:cNvPr hidden="false" id="191" name="GroupShape 191"/>
        <p:cNvGrpSpPr/>
        <p:nvPr isPhoto="false"/>
      </p:nvGrpSpPr>
      <p:grpSpPr>
        <a:xfrm flipH="false" flipV="false" rot="0">
          <a:off x="0" y="0"/>
          <a:ext cx="0" cy="0"/>
          <a:chOff x="0" y="0"/>
          <a:chExt cx="0" cy="0"/>
        </a:xfrm>
      </p:grpSpPr>
      <p:sp>
        <p:nvSpPr>
          <p:cNvPr hidden="false" id="192" name="Shape 192"/>
          <p:cNvSpPr txBox="true"/>
          <p:nvPr isPhoto="false">
            <p:ph idx="12" type="sldNum"/>
          </p:nvPr>
        </p:nvSpPr>
        <p:spPr>
          <a:xfrm flipH="false" flipV="false" rot="0">
            <a:off x="273628" y="6434051"/>
            <a:ext cx="570309" cy="275254"/>
          </a:xfrm>
          <a:prstGeom prst="rect">
            <a:avLst/>
          </a:prstGeom>
        </p:spPr>
        <p:txBody>
          <a:bodyPr/>
          <a:lstStyle>
            <a:defPPr/>
            <a:lvl1pPr lvl="0"/>
          </a:lstStyle>
          <a:p>
            <a:pPr algn="l" indent="0" lvl="0" marL="0">
              <a:spcBef>
                <a:spcPts val="0"/>
              </a:spcBef>
              <a:spcAft>
                <a:spcPts val="0"/>
              </a:spcAft>
              <a:buNone/>
            </a:pPr>
            <a:r>
              <a:t>4</a:t>
            </a:r>
          </a:p>
        </p:txBody>
      </p:sp>
      <p:sp>
        <p:nvSpPr>
          <p:cNvPr hidden="false" id="193" name="Shape 193"/>
          <p:cNvSpPr txBox="true"/>
          <p:nvPr isPhoto="false"/>
        </p:nvSpPr>
        <p:spPr>
          <a:xfrm flipH="false" flipV="false" rot="0">
            <a:off x="104260" y="1289093"/>
            <a:ext cx="8123927" cy="1162036"/>
          </a:xfrm>
          <a:prstGeom prst="rect">
            <a:avLst/>
          </a:prstGeom>
          <a:noFill/>
          <a:ln>
            <a:noFill/>
          </a:ln>
        </p:spPr>
        <p:txBody>
          <a:bodyPr anchor="t" bIns="38350" lIns="76725" rIns="76725" tIns="38350" wrap="square">
            <a:noAutofit/>
          </a:bodyPr>
          <a:p>
            <a:pPr algn="l" indent="0" marL="0" marR="0">
              <a:lnSpc>
                <a:spcPct val="90000"/>
              </a:lnSpc>
              <a:spcBef>
                <a:spcPts val="0"/>
              </a:spcBef>
              <a:spcAft>
                <a:spcPts val="0"/>
              </a:spcAft>
            </a:pPr>
            <a:r>
              <a:rPr sz="1000">
                <a:solidFill>
                  <a:srgbClr val="000000"/>
                </a:solidFill>
                <a:latin typeface="Times New Roman"/>
                <a:ea typeface="Times New Roman"/>
                <a:cs typeface="Times New Roman"/>
              </a:rPr>
              <a:t>В процессе построения моделей машинного обучения. Были осуществлены действия:</a:t>
            </a:r>
            <a:endParaRPr b="false" cap="none" i="false" strike="noStrike" sz="1000" u="none">
              <a:solidFill>
                <a:srgbClr val="262626"/>
              </a:solidFill>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latin typeface="Times New Roman"/>
                <a:ea typeface="Times New Roman"/>
                <a:cs typeface="Times New Roman"/>
              </a:rPr>
              <a:t>1) </a:t>
            </a:r>
            <a:r>
              <a:rPr sz="1000">
                <a:solidFill>
                  <a:srgbClr val="000000"/>
                </a:solidFill>
                <a:latin typeface="Times New Roman"/>
                <a:ea typeface="Times New Roman"/>
                <a:cs typeface="Times New Roman"/>
              </a:rPr>
              <a:t>Подготовка таблиц для создания обучающей и тестовой выборки, а именно исключаем и выносим в отдельные таблицы переменные в отношении которых необходимо подготовить прогнозирующую модель;</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latin typeface="Times New Roman"/>
                <a:ea typeface="Times New Roman"/>
                <a:cs typeface="Times New Roman"/>
              </a:rPr>
              <a:t>2) Н</a:t>
            </a:r>
            <a:r>
              <a:rPr sz="1000">
                <a:solidFill>
                  <a:srgbClr val="000000"/>
                </a:solidFill>
                <a:latin typeface="Times New Roman"/>
                <a:ea typeface="Times New Roman"/>
                <a:cs typeface="Times New Roman"/>
              </a:rPr>
              <a:t>ормализация данных. Используем MinMaxScaler из модуля sklearn.</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latin typeface="Times New Roman"/>
                <a:ea typeface="Times New Roman"/>
                <a:cs typeface="Times New Roman"/>
              </a:rPr>
              <a:t>3) </a:t>
            </a:r>
            <a:r>
              <a:rPr sz="1000">
                <a:solidFill>
                  <a:srgbClr val="000000"/>
                </a:solidFill>
                <a:latin typeface="Times New Roman"/>
                <a:ea typeface="Times New Roman"/>
                <a:cs typeface="Times New Roman"/>
              </a:rPr>
              <a:t>Создание обучающих и тестирующий выборок для прогноза по каждой зависимой переменной. Разделение по принципу 70% данных относится к обучающей выборки и 30% относится к тестирующей выборки. Используем инструмент train_test_split из модуля sklearn.</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r>
              <a:rPr sz="1000">
                <a:solidFill>
                  <a:srgbClr val="000000"/>
                </a:solidFill>
                <a:latin typeface="Times New Roman"/>
                <a:ea typeface="Times New Roman"/>
                <a:cs typeface="Times New Roman"/>
              </a:rPr>
              <a:t>4) </a:t>
            </a:r>
            <a:r>
              <a:rPr sz="1000">
                <a:solidFill>
                  <a:srgbClr val="000000"/>
                </a:solidFill>
                <a:latin typeface="Times New Roman"/>
                <a:ea typeface="Times New Roman"/>
                <a:cs typeface="Times New Roman"/>
              </a:rPr>
              <a:t>Проведем поиск гиперпараметров модели с помощью поиска по сетке с перекрестной проверкой, количество блоков равно 10. Используем объект GridSearchCV из библиотеки sklearn, который поможет выбрать наилучшие параметры.</a:t>
            </a:r>
            <a:endParaRPr sz="1000">
              <a:solidFill>
                <a:srgbClr val="000000"/>
              </a:solidFill>
              <a:latin typeface="Times New Roman"/>
              <a:ea typeface="Times New Roman"/>
              <a:cs typeface="Times New Roman"/>
            </a:endParaRPr>
          </a:p>
          <a:p>
            <a:pPr algn="l" indent="0" marL="0" marR="0">
              <a:lnSpc>
                <a:spcPct val="90000"/>
              </a:lnSpc>
              <a:spcBef>
                <a:spcPts val="0"/>
              </a:spcBef>
              <a:spcAft>
                <a:spcPts val="0"/>
              </a:spcAft>
            </a:pPr>
            <a:endParaRPr sz="1000">
              <a:solidFill>
                <a:srgbClr val="000000"/>
              </a:solidFill>
              <a:latin typeface="Times New Roman"/>
              <a:ea typeface="Times New Roman"/>
              <a:cs typeface="Times New Roman"/>
            </a:endParaRPr>
          </a:p>
        </p:txBody>
      </p:sp>
      <p:grpSp>
        <p:nvGrpSpPr>
          <p:cNvPr hidden="false" id="194" name="Shape 194"/>
          <p:cNvGrpSpPr/>
          <p:nvPr isPhoto="false"/>
        </p:nvGrpSpPr>
        <p:grpSpPr>
          <a:xfrm flipH="false" flipV="false" rot="0">
            <a:off x="3174142" y="465309"/>
            <a:ext cx="6583489" cy="666000"/>
            <a:chOff x="0" y="0"/>
            <a:chExt cx="6583489" cy="666000"/>
          </a:xfrm>
        </p:grpSpPr>
        <p:sp>
          <p:nvSpPr>
            <p:cNvPr hidden="false" id="195" name="Shape 195"/>
            <p:cNvSpPr txBox="false"/>
            <p:nvPr isPhoto="false"/>
          </p:nvSpPr>
          <p:spPr>
            <a:xfrm flipH="false" flipV="false" rot="0">
              <a:off x="0" y="0"/>
              <a:ext cx="6583489" cy="666000"/>
            </a:xfrm>
            <a:prstGeom prst="rect">
              <a:avLst/>
            </a:prstGeom>
            <a:solidFill>
              <a:schemeClr val="bg1"/>
            </a:solidFill>
            <a:ln w="25400">
              <a:solidFill>
                <a:schemeClr val="bg1"/>
              </a:solidFill>
              <a:prstDash val="solid"/>
            </a:ln>
          </p:spPr>
          <p:txBody>
            <a:bodyPr anchor="ctr" bIns="45720" lIns="91440" rIns="91440" tIns="45720"/>
            <a:p>
              <a:pPr algn="ctr" marR="0">
                <a:lnSpc>
                  <a:spcPct val="100000"/>
                </a:lnSpc>
                <a:spcBef>
                  <a:spcPts val="0"/>
                </a:spcBef>
                <a:spcAft>
                  <a:spcPts val="0"/>
                </a:spcAft>
              </a:pPr>
              <a:r>
                <a:rPr b="false" cap="none" i="false" spc="180" strike="noStrike" sz="2800" u="none">
                  <a:solidFill>
                    <a:srgbClr val="065CAB"/>
                  </a:solidFill>
                  <a:latin typeface="ALS Sector Bold"/>
                  <a:ea typeface="ALS Sector Bold"/>
                  <a:cs typeface="ALS Sector Bold"/>
                </a:rPr>
                <a:t>Построение и тестирование моделей машинного обучения</a:t>
              </a:r>
              <a:endParaRPr b="false" cap="none" i="false" spc="180" strike="noStrike" sz="2800" u="none">
                <a:solidFill>
                  <a:schemeClr val="lt1"/>
                </a:solidFill>
                <a:latin typeface="ALS Sector Bold"/>
                <a:ea typeface="ALS Sector Bold"/>
                <a:cs typeface="ALS Sector Bold"/>
              </a:endParaRPr>
            </a:p>
          </p:txBody>
        </p:sp>
        <p:sp>
          <p:nvSpPr>
            <p:cNvPr hidden="false" id="196" name="Shape 196"/>
            <p:cNvSpPr txBox="false"/>
            <p:nvPr isPhoto="false"/>
          </p:nvSpPr>
          <p:spPr>
            <a:xfrm flipH="true" flipV="false" rot="10800000">
              <a:off x="1" y="0"/>
              <a:ext cx="109142"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65CAB"/>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chemeClr val="tx1"/>
                </a:solidFill>
                <a:latin typeface="ALS Sector Regular"/>
                <a:ea typeface="ALS Sector Regular"/>
                <a:cs typeface="ALS Sector Regular"/>
              </a:endParaRPr>
            </a:p>
          </p:txBody>
        </p:sp>
        <p:sp>
          <p:nvSpPr>
            <p:cNvPr hidden="false" id="197" name="Shape 197"/>
            <p:cNvSpPr txBox="false"/>
            <p:nvPr isPhoto="false"/>
          </p:nvSpPr>
          <p:spPr>
            <a:xfrm flipH="true" flipV="false" rot="0">
              <a:off x="6455148" y="0"/>
              <a:ext cx="128341" cy="666000"/>
            </a:xfrm>
            <a:custGeom>
              <a:avLst/>
              <a:gdLst>
                <a:gd fmla="*/ 0 w 424732" name="connsiteX0"/>
                <a:gd fmla="*/ 0 h 424732" name="connsiteY0"/>
                <a:gd fmla="*/ 424732 w 424732" name="connsiteX1"/>
                <a:gd fmla="*/ 0 h 424732" name="connsiteY1"/>
                <a:gd fmla="*/ 424732 w 424732" name="connsiteX2"/>
                <a:gd fmla="*/ 424732 h 424732" name="connsiteY2"/>
                <a:gd fmla="*/ 0 w 424732" name="connsiteX3"/>
                <a:gd fmla="*/ 424732 h 424732" name="connsiteY3"/>
                <a:gd fmla="*/ 0 w 424732" name="connsiteX4"/>
                <a:gd fmla="*/ 0 h 424732" name="connsiteY4"/>
                <a:gd fmla="*/ 0 w 425450" name="connsiteX0"/>
                <a:gd fmla="*/ 0 h 424732" name="connsiteY0"/>
                <a:gd fmla="*/ 424732 w 425450" name="connsiteX1"/>
                <a:gd fmla="*/ 0 h 424732" name="connsiteY1"/>
                <a:gd fmla="*/ 425450 w 425450" name="connsiteX2"/>
                <a:gd fmla="*/ 238890 h 424732" name="connsiteY2"/>
                <a:gd fmla="*/ 424732 w 425450" name="connsiteX3"/>
                <a:gd fmla="*/ 424732 h 424732" name="connsiteY3"/>
                <a:gd fmla="*/ 0 w 425450" name="connsiteX4"/>
                <a:gd fmla="*/ 424732 h 424732" name="connsiteY4"/>
                <a:gd fmla="*/ 0 w 425450" name="connsiteX5"/>
                <a:gd fmla="*/ 0 h 424732" name="connsiteY5"/>
                <a:gd fmla="*/ 425450 w 516890" name="connsiteX0"/>
                <a:gd fmla="*/ 238890 h 424732" name="connsiteY0"/>
                <a:gd fmla="*/ 424732 w 516890" name="connsiteX1"/>
                <a:gd fmla="*/ 424732 h 424732" name="connsiteY1"/>
                <a:gd fmla="*/ 0 w 516890" name="connsiteX2"/>
                <a:gd fmla="*/ 424732 h 424732" name="connsiteY2"/>
                <a:gd fmla="*/ 0 w 516890" name="connsiteX3"/>
                <a:gd fmla="*/ 0 h 424732" name="connsiteY3"/>
                <a:gd fmla="*/ 424732 w 516890" name="connsiteX4"/>
                <a:gd fmla="*/ 0 h 424732" name="connsiteY4"/>
                <a:gd fmla="*/ 516890 w 516890" name="connsiteX5"/>
                <a:gd fmla="*/ 330330 h 424732" name="connsiteY5"/>
                <a:gd fmla="*/ 424732 w 516890" name="connsiteX0"/>
                <a:gd fmla="*/ 424732 h 424732" name="connsiteY0"/>
                <a:gd fmla="*/ 0 w 516890" name="connsiteX1"/>
                <a:gd fmla="*/ 424732 h 424732" name="connsiteY1"/>
                <a:gd fmla="*/ 0 w 516890" name="connsiteX2"/>
                <a:gd fmla="*/ 0 h 424732" name="connsiteY2"/>
                <a:gd fmla="*/ 424732 w 516890" name="connsiteX3"/>
                <a:gd fmla="*/ 0 h 424732" name="connsiteY3"/>
                <a:gd fmla="*/ 516890 w 516890" name="connsiteX4"/>
                <a:gd fmla="*/ 330330 h 424732" name="connsiteY4"/>
                <a:gd fmla="*/ 424732 w 424732" name="connsiteX0"/>
                <a:gd fmla="*/ 424732 h 424732" name="connsiteY0"/>
                <a:gd fmla="*/ 0 w 424732" name="connsiteX1"/>
                <a:gd fmla="*/ 424732 h 424732" name="connsiteY1"/>
                <a:gd fmla="*/ 0 w 424732" name="connsiteX2"/>
                <a:gd fmla="*/ 0 h 424732" name="connsiteY2"/>
                <a:gd fmla="*/ 424732 w 424732" name="connsiteX3"/>
                <a:gd fmla="*/ 0 h 424732" name="connsiteY3"/>
                <a:gd fmla="val 0" name="OXMLTextRectL"/>
                <a:gd fmla="val 0" name="OXMLTextRectT"/>
                <a:gd fmla="val w" name="OXMLTextRectR"/>
                <a:gd fmla="val h" name="OXMLTextRectB"/>
                <a:gd fmla="*/ OXMLTextRectL 1 w" name="COTextRectL"/>
                <a:gd fmla="*/ OXMLTextRectT 1 h" name="COTextRectT"/>
                <a:gd fmla="*/ OXMLTextRectR 1 w" name="COTextRectR"/>
                <a:gd fmla="*/ OXMLTextRectB 1 h" name="COTextRectB"/>
                <a:gd fmla="val 0" name="ODFLeft"/>
                <a:gd fmla="val 0" name="ODFTop"/>
                <a:gd fmla="val 424732" name="ODFRight"/>
                <a:gd fmla="val 424732" name="ODFBottom"/>
                <a:gd fmla="val 424732" name="ODFWidth"/>
                <a:gd fmla="val 424732" name="ODFHeight"/>
              </a:gdLst>
              <a:rect b="OXMLTextRectB" l="OXMLTextRectL" r="OXMLTextRectR" t="OXMLTextRectT"/>
              <a:pathLst>
                <a:path fill="norm" h="424732" stroke="true" w="424732">
                  <a:moveTo>
                    <a:pt x="424732" y="424732"/>
                  </a:moveTo>
                  <a:lnTo>
                    <a:pt x="0" y="424732"/>
                  </a:lnTo>
                  <a:lnTo>
                    <a:pt x="0" y="0"/>
                  </a:lnTo>
                  <a:lnTo>
                    <a:pt x="424732" y="0"/>
                  </a:lnTo>
                </a:path>
              </a:pathLst>
            </a:custGeom>
            <a:ln w="16510">
              <a:solidFill>
                <a:srgbClr val="0046A2"/>
              </a:solidFill>
              <a:prstDash val="solid"/>
            </a:ln>
          </p:spPr>
          <p:style>
            <a:lnRef idx="0"/>
            <a:fillRef idx="0">
              <a:schemeClr val="accent1"/>
            </a:fillRef>
            <a:effectRef idx="0"/>
            <a:fontRef idx="none"/>
          </p:style>
          <p:txBody>
            <a:bodyPr anchor="ctr" bIns="45720" lIns="91440" rIns="91440" tIns="45720"/>
            <a:p>
              <a:pPr algn="ctr" marR="0">
                <a:lnSpc>
                  <a:spcPct val="100000"/>
                </a:lnSpc>
                <a:spcBef>
                  <a:spcPts val="0"/>
                </a:spcBef>
                <a:spcAft>
                  <a:spcPts val="0"/>
                </a:spcAft>
              </a:pPr>
              <a:endParaRPr b="false" cap="none" i="false" strike="noStrike" sz="1400" u="none">
                <a:solidFill>
                  <a:srgbClr val="065CAB"/>
                </a:solidFill>
                <a:latin typeface="ALS Sector Regular"/>
                <a:ea typeface="ALS Sector Regular"/>
                <a:cs typeface="ALS Sector Regular"/>
              </a:endParaRPr>
            </a:p>
          </p:txBody>
        </p:sp>
      </p:grpSp>
      <p:pic>
        <p:nvPicPr>
          <p:cNvPr hidden="false" id="199" name="Picture 199"/>
          <p:cNvPicPr preferRelativeResize="true"/>
          <p:nvPr isPhoto="false"/>
        </p:nvPicPr>
        <p:blipFill>
          <a:blip r:embed="rId1"/>
        </p:blipFill>
        <p:spPr>
          <a:xfrm flipH="false" flipV="false" rot="0">
            <a:off x="5595009" y="2498148"/>
            <a:ext cx="4515483" cy="1047896"/>
          </a:xfrm>
          <a:prstGeom prst="rect">
            <a:avLst/>
          </a:prstGeom>
        </p:spPr>
      </p:pic>
      <p:pic>
        <p:nvPicPr>
          <p:cNvPr hidden="false" id="201" name="Picture 201"/>
          <p:cNvPicPr preferRelativeResize="true"/>
          <p:nvPr isPhoto="false"/>
        </p:nvPicPr>
        <p:blipFill>
          <a:blip r:embed="rId2"/>
        </p:blipFill>
        <p:spPr>
          <a:xfrm flipH="false" flipV="false" rot="0">
            <a:off x="5619750" y="3592904"/>
            <a:ext cx="2934110" cy="1133633"/>
          </a:xfrm>
          <a:prstGeom prst="rect">
            <a:avLst/>
          </a:prstGeom>
        </p:spPr>
      </p:pic>
      <p:pic>
        <p:nvPicPr>
          <p:cNvPr hidden="false" id="203" name="Picture 203"/>
          <p:cNvPicPr preferRelativeResize="true"/>
          <p:nvPr isPhoto="false"/>
        </p:nvPicPr>
        <p:blipFill>
          <a:blip r:embed="rId3"/>
        </p:blipFill>
        <p:spPr>
          <a:xfrm flipH="false" flipV="false" rot="0">
            <a:off x="5613565" y="4774251"/>
            <a:ext cx="4401165" cy="876422"/>
          </a:xfrm>
          <a:prstGeom prst="rect">
            <a:avLst/>
          </a:prstGeom>
        </p:spPr>
      </p:pic>
      <p:pic>
        <p:nvPicPr>
          <p:cNvPr hidden="false" id="205" name="Picture 205"/>
          <p:cNvPicPr preferRelativeResize="true"/>
          <p:nvPr isPhoto="false"/>
        </p:nvPicPr>
        <p:blipFill>
          <a:blip r:embed="rId4"/>
        </p:blipFill>
        <p:spPr>
          <a:xfrm flipH="false" flipV="false" rot="0">
            <a:off x="5632120" y="5739121"/>
            <a:ext cx="3391375" cy="905000"/>
          </a:xfrm>
          <a:prstGeom prst="rect">
            <a:avLst/>
          </a:prstGeom>
        </p:spPr>
      </p:pic>
      <p:pic>
        <p:nvPicPr>
          <p:cNvPr hidden="false" id="207" name="Picture 207"/>
          <p:cNvPicPr preferRelativeResize="true"/>
          <p:nvPr isPhoto="false"/>
        </p:nvPicPr>
        <p:blipFill>
          <a:blip r:embed="rId5"/>
        </p:blipFill>
        <p:spPr>
          <a:xfrm flipH="false" flipV="false" rot="0">
            <a:off x="937656" y="2473407"/>
            <a:ext cx="4528357" cy="4268965"/>
          </a:xfrm>
          <a:prstGeom prst="rect">
            <a:avLst/>
          </a:prstGeom>
        </p:spPr>
      </p:pic>
    </p:spTree>
  </p:cSld>
</p:sld>
</file>

<file path=ppt/theme/theme1.xml><?xml version="1.0" encoding="utf-8"?>
<a:theme xmlns:a="http://schemas.openxmlformats.org/drawingml/2006/main" xmlns:a15="http://schemas.microsoft.com/office/drawing/2012/main" xmlns:asvg="http://schemas.microsoft.com/office/drawing/2016/SVG/main" xmlns:c="http://schemas.openxmlformats.org/drawingml/2006/chart" xmlns:co="http://ncloudtech.com" xmlns:co-ooxml="http://ncloudtech.com/ooxml" xmlns:m="http://schemas.openxmlformats.org/officeDocument/2006/math" xmlns:mc="http://schemas.openxmlformats.org/markup-compatibility/2006" xmlns:o="urn:schemas-microsoft-com:office:office" xmlns:p="http://schemas.openxmlformats.org/presentationml/2006/main" xmlns:pic="http://schemas.openxmlformats.org/drawingml/2006/picture" xmlns:r="http://schemas.openxmlformats.org/officeDocument/2006/relationships" xmlns:s="http://schemas.openxmlformats.org/officeDocument/2006/sharedTypes" xmlns:sl="http://schemas.openxmlformats.org/schemaLibrary/2006/main" xmlns:v="urn:schemas-microsoft-com:vml" xmlns:w="http://schemas.openxmlformats.org/wordprocessingml/2006/main" xmlns:w10="urn:schemas-microsoft-com:office:word" xmlns:w14="http://schemas.microsoft.com/office/word/2010/wordml" xmlns:w15="http://schemas.microsoft.com/office/word/2012/wordml" xmlns:wp="http://schemas.openxmlformats.org/drawingml/2006/wordprocessingDrawing" xmlns:wpg="http://schemas.microsoft.com/office/word/2010/wordprocessingGroup" xmlns:wps="http://schemas.microsoft.com/office/word/2010/wordprocessingShape" xmlns:x="urn:schemas-microsoft-com:office:excel" xmlns:x12ac="http://schemas.microsoft.com/office/spreadsheetml/2011/1/ac" xmlns:x14="http://schemas.microsoft.com/office/spreadsheetml/2009/9/main" xmlns:xdr="http://schemas.openxmlformats.org/drawingml/2006/spreadsheetDrawing" xmlns:xm="http://schemas.microsoft.com/office/excel/2006/main"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Основная">
      <a:majorFont>
        <a:latin typeface="ALS Sector Bold"/>
        <a:ea typeface=""/>
        <a:cs typeface=""/>
      </a:majorFont>
      <a:minorFont>
        <a:latin typeface="ALS Sector Regular"/>
        <a:ea typeface=""/>
        <a:cs typeface=""/>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gradFill>
        <a:gradFill>
          <a:gsLst>
            <a:gs pos="0">
              <a:schemeClr val="phClr">
                <a:tint val="100000"/>
                <a:shade val="100000"/>
                <a:satMod val="130000"/>
              </a:schemeClr>
            </a:gs>
            <a:gs pos="100000">
              <a:schemeClr val="phClr">
                <a:tint val="50000"/>
                <a:shade val="100000"/>
                <a:satMod val="350000"/>
              </a:schemeClr>
            </a:gs>
          </a:gsLst>
        </a:gradFill>
      </a:fillStyleLst>
      <a:lnStyleLst>
        <a:ln w="9525">
          <a:solidFill>
            <a:schemeClr val="phClr">
              <a:shade val="95000"/>
              <a:satMod val="105000"/>
            </a:schemeClr>
          </a:solidFill>
          <a:prstDash val="solid"/>
        </a:ln>
        <a:ln w="25400">
          <a:solidFill>
            <a:schemeClr val="phClr"/>
          </a:solidFill>
          <a:prstDash val="solid"/>
        </a:ln>
        <a:ln w="38100">
          <a:solidFill>
            <a:schemeClr val="phClr"/>
          </a:solidFill>
          <a:prstDash val="solid"/>
        </a:ln>
      </a:lnStyleLst>
      <a:effectStyleLst>
        <a:effectStyle>
          <a:effectLst>
            <a:outerShdw>
              <a:srgbClr val="000000">
                <a:alpha val="38000"/>
              </a:srgbClr>
            </a:outerShdw>
          </a:effectLst>
        </a:effectStyle>
        <a:effectStyle>
          <a:effectLst>
            <a:outerShdw>
              <a:srgbClr val="000000">
                <a:alpha val="35000"/>
              </a:srgbClr>
            </a:outerShdw>
          </a:effectLst>
        </a:effectStyle>
        <a:effectStyle>
          <a:effectLst>
            <a:outerShdw>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gradFill>
        <a:gradFill>
          <a:gsLst>
            <a:gs pos="0">
              <a:schemeClr val="phClr">
                <a:tint val="80000"/>
                <a:satMod val="300000"/>
              </a:schemeClr>
            </a:gs>
            <a:gs pos="100000">
              <a:schemeClr val="phClr">
                <a:shade val="30000"/>
                <a:satMod val="200000"/>
              </a:schemeClr>
            </a:gs>
          </a:gsLst>
        </a:gradFill>
      </a:bgFillStyleLst>
    </a:fmtScheme>
  </a:themeElements>
</a:theme>
</file>

<file path=docProps/app.xml><?xml version="1.0" encoding="utf-8"?>
<Properties xmlns="http://schemas.openxmlformats.org/officeDocument/2006/extended-properties">
  <Template>Normal.dotm</Template>
  <TotalTime>0</TotalTime>
  <DocSecurity>0</DocSecurity>
  <ScaleCrop>false</ScaleCrop>
  <Application>MyOffice-CoreFramework-Windows/36</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2021-02-24T09:03:25Z</dcterms:created>
  <dcterms:modified xsi:type="dcterms:W3CDTF">2025-07-06T14:14:04Z</dcterms:modified>
</cp:coreProperties>
</file>